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9" r:id="rId5"/>
    <p:sldId id="258" r:id="rId6"/>
    <p:sldId id="268" r:id="rId7"/>
    <p:sldId id="263" r:id="rId8"/>
    <p:sldId id="262" r:id="rId9"/>
    <p:sldId id="783" r:id="rId10"/>
    <p:sldId id="810" r:id="rId11"/>
    <p:sldId id="271" r:id="rId12"/>
    <p:sldId id="727" r:id="rId13"/>
    <p:sldId id="981" r:id="rId14"/>
    <p:sldId id="980" r:id="rId15"/>
    <p:sldId id="728" r:id="rId16"/>
    <p:sldId id="344" r:id="rId17"/>
    <p:sldId id="792" r:id="rId18"/>
    <p:sldId id="979" r:id="rId19"/>
    <p:sldId id="1016" r:id="rId20"/>
    <p:sldId id="991" r:id="rId21"/>
    <p:sldId id="823" r:id="rId22"/>
    <p:sldId id="829" r:id="rId23"/>
    <p:sldId id="275" r:id="rId24"/>
    <p:sldId id="276" r:id="rId25"/>
    <p:sldId id="989" r:id="rId26"/>
    <p:sldId id="990" r:id="rId27"/>
    <p:sldId id="260" r:id="rId28"/>
  </p:sldIdLst>
  <p:sldSz cx="12192000" cy="6858000"/>
  <p:notesSz cx="6858000" cy="1476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ann, Nicole (Nickie) M" initials="MN(M" lastIdx="8" clrIdx="0">
    <p:extLst>
      <p:ext uri="{19B8F6BF-5375-455C-9EA6-DF929625EA0E}">
        <p15:presenceInfo xmlns:p15="http://schemas.microsoft.com/office/powerpoint/2012/main" userId="S::nmccann@usbr.gov::eb0a53f4-b368-4bfc-9604-84352ea366e1" providerId="AD"/>
      </p:ext>
    </p:extLst>
  </p:cmAuthor>
  <p:cmAuthor id="2" name="Graber, Robin E" initials="GRE" lastIdx="2" clrIdx="1">
    <p:extLst>
      <p:ext uri="{19B8F6BF-5375-455C-9EA6-DF929625EA0E}">
        <p15:presenceInfo xmlns:p15="http://schemas.microsoft.com/office/powerpoint/2012/main" userId="S::rgraber@usbr.gov::1d391144-b3dd-4a59-a98b-47abd1ddaa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3E52"/>
    <a:srgbClr val="003E51"/>
    <a:srgbClr val="F1E5D3"/>
    <a:srgbClr val="7A5F36"/>
    <a:srgbClr val="244A9F"/>
    <a:srgbClr val="D7B583"/>
    <a:srgbClr val="CB9F5B"/>
    <a:srgbClr val="007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E26304-0C09-4B74-904A-88215BB707A9}" v="41" dt="2022-11-21T23:11:15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36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89D528-BCAF-4D03-BDEE-F2127F76423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898187-E591-484D-9256-8B04C0CEE110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800" b="1"/>
            <a:t>Growing Populations</a:t>
          </a:r>
        </a:p>
      </dgm:t>
    </dgm:pt>
    <dgm:pt modelId="{8FF03DAE-AB89-4924-9F51-09D00FD2A63C}" type="parTrans" cxnId="{887ACE30-BA28-4A7D-B9A2-DBD053F0976F}">
      <dgm:prSet/>
      <dgm:spPr/>
      <dgm:t>
        <a:bodyPr/>
        <a:lstStyle/>
        <a:p>
          <a:endParaRPr lang="en-US"/>
        </a:p>
      </dgm:t>
    </dgm:pt>
    <dgm:pt modelId="{695B2FEA-EBE5-4EB5-BC8D-9599540EF915}" type="sibTrans" cxnId="{887ACE30-BA28-4A7D-B9A2-DBD053F0976F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en-US"/>
        </a:p>
      </dgm:t>
    </dgm:pt>
    <dgm:pt modelId="{A45D6B0B-A1BB-409F-AC4E-899A41B01F54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800" b="1"/>
            <a:t>Restoration Needs</a:t>
          </a:r>
        </a:p>
      </dgm:t>
    </dgm:pt>
    <dgm:pt modelId="{2CD69A65-0712-48E6-B19C-95C0076876D3}" type="parTrans" cxnId="{A2604268-4B70-480B-9854-8BD6FD0CE8BA}">
      <dgm:prSet/>
      <dgm:spPr/>
      <dgm:t>
        <a:bodyPr/>
        <a:lstStyle/>
        <a:p>
          <a:endParaRPr lang="en-US"/>
        </a:p>
      </dgm:t>
    </dgm:pt>
    <dgm:pt modelId="{12491C62-0420-4326-83D7-71A58B7E7FD5}" type="sibTrans" cxnId="{A2604268-4B70-480B-9854-8BD6FD0CE8BA}">
      <dgm:prSet/>
      <dgm:spPr/>
      <dgm:t>
        <a:bodyPr/>
        <a:lstStyle/>
        <a:p>
          <a:endParaRPr lang="en-US"/>
        </a:p>
      </dgm:t>
    </dgm:pt>
    <dgm:pt modelId="{52AA2F3E-D04C-4A54-ACA3-F63773FC076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3200" b="1"/>
            <a:t>Drought</a:t>
          </a:r>
        </a:p>
      </dgm:t>
    </dgm:pt>
    <dgm:pt modelId="{A2120F53-4EA8-4D42-918A-CC97CBD9B0AA}" type="parTrans" cxnId="{23898D4D-BD8F-4E57-B0A6-DF954A4F0F7C}">
      <dgm:prSet/>
      <dgm:spPr/>
      <dgm:t>
        <a:bodyPr/>
        <a:lstStyle/>
        <a:p>
          <a:endParaRPr lang="en-US"/>
        </a:p>
      </dgm:t>
    </dgm:pt>
    <dgm:pt modelId="{6499EDCF-5001-4227-AD91-5E91D771744B}" type="sibTrans" cxnId="{23898D4D-BD8F-4E57-B0A6-DF954A4F0F7C}">
      <dgm:prSet/>
      <dgm:spPr/>
      <dgm:t>
        <a:bodyPr/>
        <a:lstStyle/>
        <a:p>
          <a:endParaRPr lang="en-US"/>
        </a:p>
      </dgm:t>
    </dgm:pt>
    <dgm:pt modelId="{D5878707-E964-48ED-B386-67ABE5FE82F9}" type="pres">
      <dgm:prSet presAssocID="{4F89D528-BCAF-4D03-BDEE-F2127F76423C}" presName="Name0" presStyleCnt="0">
        <dgm:presLayoutVars>
          <dgm:chMax val="7"/>
          <dgm:chPref val="7"/>
          <dgm:dir/>
        </dgm:presLayoutVars>
      </dgm:prSet>
      <dgm:spPr/>
    </dgm:pt>
    <dgm:pt modelId="{43EEC073-958D-452B-8968-1C6E29D8C22F}" type="pres">
      <dgm:prSet presAssocID="{4F89D528-BCAF-4D03-BDEE-F2127F76423C}" presName="Name1" presStyleCnt="0"/>
      <dgm:spPr/>
    </dgm:pt>
    <dgm:pt modelId="{2A2D0104-4228-421C-B037-CE04C9A9E344}" type="pres">
      <dgm:prSet presAssocID="{4F89D528-BCAF-4D03-BDEE-F2127F76423C}" presName="cycle" presStyleCnt="0"/>
      <dgm:spPr/>
    </dgm:pt>
    <dgm:pt modelId="{78A2D61F-1B74-421C-99E0-861516F77E23}" type="pres">
      <dgm:prSet presAssocID="{4F89D528-BCAF-4D03-BDEE-F2127F76423C}" presName="srcNode" presStyleLbl="node1" presStyleIdx="0" presStyleCnt="3"/>
      <dgm:spPr/>
    </dgm:pt>
    <dgm:pt modelId="{0723115E-ED17-4C55-9D9C-04A7D2F370C2}" type="pres">
      <dgm:prSet presAssocID="{4F89D528-BCAF-4D03-BDEE-F2127F76423C}" presName="conn" presStyleLbl="parChTrans1D2" presStyleIdx="0" presStyleCnt="1"/>
      <dgm:spPr/>
    </dgm:pt>
    <dgm:pt modelId="{A70B9C65-BB4F-4B08-8F83-682E06B3F8DD}" type="pres">
      <dgm:prSet presAssocID="{4F89D528-BCAF-4D03-BDEE-F2127F76423C}" presName="extraNode" presStyleLbl="node1" presStyleIdx="0" presStyleCnt="3"/>
      <dgm:spPr/>
    </dgm:pt>
    <dgm:pt modelId="{FBCA6992-92B2-4578-B51D-B9325D2802BB}" type="pres">
      <dgm:prSet presAssocID="{4F89D528-BCAF-4D03-BDEE-F2127F76423C}" presName="dstNode" presStyleLbl="node1" presStyleIdx="0" presStyleCnt="3"/>
      <dgm:spPr/>
    </dgm:pt>
    <dgm:pt modelId="{58C024E9-13B7-42CE-95DF-7534F602DEA8}" type="pres">
      <dgm:prSet presAssocID="{C3898187-E591-484D-9256-8B04C0CEE110}" presName="text_1" presStyleLbl="node1" presStyleIdx="0" presStyleCnt="3">
        <dgm:presLayoutVars>
          <dgm:bulletEnabled val="1"/>
        </dgm:presLayoutVars>
      </dgm:prSet>
      <dgm:spPr/>
    </dgm:pt>
    <dgm:pt modelId="{674A1F41-0DBF-4660-B887-170077024FB0}" type="pres">
      <dgm:prSet presAssocID="{C3898187-E591-484D-9256-8B04C0CEE110}" presName="accent_1" presStyleCnt="0"/>
      <dgm:spPr/>
    </dgm:pt>
    <dgm:pt modelId="{35A89593-CD33-4783-B9F0-765D22B6E11B}" type="pres">
      <dgm:prSet presAssocID="{C3898187-E591-484D-9256-8B04C0CEE110}" presName="accentRepeatNode" presStyleLbl="solidFgAcc1" presStyleIdx="0" presStyleCnt="3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8575">
          <a:solidFill>
            <a:schemeClr val="accent1">
              <a:lumMod val="60000"/>
              <a:lumOff val="40000"/>
            </a:schemeClr>
          </a:solidFill>
        </a:ln>
      </dgm:spPr>
    </dgm:pt>
    <dgm:pt modelId="{808AB451-FB93-4C26-B595-C402FDBE323C}" type="pres">
      <dgm:prSet presAssocID="{A45D6B0B-A1BB-409F-AC4E-899A41B01F54}" presName="text_2" presStyleLbl="node1" presStyleIdx="1" presStyleCnt="3">
        <dgm:presLayoutVars>
          <dgm:bulletEnabled val="1"/>
        </dgm:presLayoutVars>
      </dgm:prSet>
      <dgm:spPr/>
    </dgm:pt>
    <dgm:pt modelId="{12D145BF-DF90-4379-9201-EB7212584BA0}" type="pres">
      <dgm:prSet presAssocID="{A45D6B0B-A1BB-409F-AC4E-899A41B01F54}" presName="accent_2" presStyleCnt="0"/>
      <dgm:spPr/>
    </dgm:pt>
    <dgm:pt modelId="{6E3CFAAA-2716-4C73-A63B-EFA486F82108}" type="pres">
      <dgm:prSet presAssocID="{A45D6B0B-A1BB-409F-AC4E-899A41B01F54}" presName="accentRepeatNode" presStyleLbl="solidFgAcc1" presStyleIdx="1" presStyleCnt="3"/>
      <dgm:spPr>
        <a:blipFill rotWithShape="0">
          <a:blip xmlns:r="http://schemas.openxmlformats.org/officeDocument/2006/relationships" r:embed="rId2">
            <a:alphaModFix/>
          </a:blip>
          <a:srcRect/>
          <a:stretch>
            <a:fillRect l="-25000" r="-25000"/>
          </a:stretch>
        </a:blipFill>
        <a:ln w="28575">
          <a:solidFill>
            <a:schemeClr val="accent1">
              <a:lumMod val="60000"/>
              <a:lumOff val="40000"/>
            </a:schemeClr>
          </a:solidFill>
        </a:ln>
      </dgm:spPr>
    </dgm:pt>
    <dgm:pt modelId="{0596091F-EAD5-442D-8D49-4001AA076F80}" type="pres">
      <dgm:prSet presAssocID="{52AA2F3E-D04C-4A54-ACA3-F63773FC076E}" presName="text_3" presStyleLbl="node1" presStyleIdx="2" presStyleCnt="3">
        <dgm:presLayoutVars>
          <dgm:bulletEnabled val="1"/>
        </dgm:presLayoutVars>
      </dgm:prSet>
      <dgm:spPr/>
    </dgm:pt>
    <dgm:pt modelId="{7122BD79-B3BC-456C-B4B9-3ED9C516C1F5}" type="pres">
      <dgm:prSet presAssocID="{52AA2F3E-D04C-4A54-ACA3-F63773FC076E}" presName="accent_3" presStyleCnt="0"/>
      <dgm:spPr/>
    </dgm:pt>
    <dgm:pt modelId="{521741CD-B39E-4057-8338-113386625BEF}" type="pres">
      <dgm:prSet presAssocID="{52AA2F3E-D04C-4A54-ACA3-F63773FC076E}" presName="accentRepeatNode" presStyleLbl="solidFgAcc1" presStyleIdx="2" presStyleCnt="3"/>
      <dgm:spPr/>
    </dgm:pt>
  </dgm:ptLst>
  <dgm:cxnLst>
    <dgm:cxn modelId="{FB66640A-9DD6-4691-81A2-A4686DABA76D}" type="presOf" srcId="{A45D6B0B-A1BB-409F-AC4E-899A41B01F54}" destId="{808AB451-FB93-4C26-B595-C402FDBE323C}" srcOrd="0" destOrd="0" presId="urn:microsoft.com/office/officeart/2008/layout/VerticalCurvedList"/>
    <dgm:cxn modelId="{887ACE30-BA28-4A7D-B9A2-DBD053F0976F}" srcId="{4F89D528-BCAF-4D03-BDEE-F2127F76423C}" destId="{C3898187-E591-484D-9256-8B04C0CEE110}" srcOrd="0" destOrd="0" parTransId="{8FF03DAE-AB89-4924-9F51-09D00FD2A63C}" sibTransId="{695B2FEA-EBE5-4EB5-BC8D-9599540EF915}"/>
    <dgm:cxn modelId="{A2604268-4B70-480B-9854-8BD6FD0CE8BA}" srcId="{4F89D528-BCAF-4D03-BDEE-F2127F76423C}" destId="{A45D6B0B-A1BB-409F-AC4E-899A41B01F54}" srcOrd="1" destOrd="0" parTransId="{2CD69A65-0712-48E6-B19C-95C0076876D3}" sibTransId="{12491C62-0420-4326-83D7-71A58B7E7FD5}"/>
    <dgm:cxn modelId="{23898D4D-BD8F-4E57-B0A6-DF954A4F0F7C}" srcId="{4F89D528-BCAF-4D03-BDEE-F2127F76423C}" destId="{52AA2F3E-D04C-4A54-ACA3-F63773FC076E}" srcOrd="2" destOrd="0" parTransId="{A2120F53-4EA8-4D42-918A-CC97CBD9B0AA}" sibTransId="{6499EDCF-5001-4227-AD91-5E91D771744B}"/>
    <dgm:cxn modelId="{0E84018D-88CD-4CE6-B3AE-BA248E0336FB}" type="presOf" srcId="{52AA2F3E-D04C-4A54-ACA3-F63773FC076E}" destId="{0596091F-EAD5-442D-8D49-4001AA076F80}" srcOrd="0" destOrd="0" presId="urn:microsoft.com/office/officeart/2008/layout/VerticalCurvedList"/>
    <dgm:cxn modelId="{0D82EC92-A380-49D0-A09F-4F7823F39AE3}" type="presOf" srcId="{4F89D528-BCAF-4D03-BDEE-F2127F76423C}" destId="{D5878707-E964-48ED-B386-67ABE5FE82F9}" srcOrd="0" destOrd="0" presId="urn:microsoft.com/office/officeart/2008/layout/VerticalCurvedList"/>
    <dgm:cxn modelId="{E395E2A9-387A-40C4-870E-807E7A6A3822}" type="presOf" srcId="{695B2FEA-EBE5-4EB5-BC8D-9599540EF915}" destId="{0723115E-ED17-4C55-9D9C-04A7D2F370C2}" srcOrd="0" destOrd="0" presId="urn:microsoft.com/office/officeart/2008/layout/VerticalCurvedList"/>
    <dgm:cxn modelId="{659BE2E4-A829-4993-A2A9-309B83EBB96C}" type="presOf" srcId="{C3898187-E591-484D-9256-8B04C0CEE110}" destId="{58C024E9-13B7-42CE-95DF-7534F602DEA8}" srcOrd="0" destOrd="0" presId="urn:microsoft.com/office/officeart/2008/layout/VerticalCurvedList"/>
    <dgm:cxn modelId="{D36CF07A-9C74-4F95-8FA7-7C7D92CA6B1D}" type="presParOf" srcId="{D5878707-E964-48ED-B386-67ABE5FE82F9}" destId="{43EEC073-958D-452B-8968-1C6E29D8C22F}" srcOrd="0" destOrd="0" presId="urn:microsoft.com/office/officeart/2008/layout/VerticalCurvedList"/>
    <dgm:cxn modelId="{F5E0A3A9-3CDC-46FB-985D-3FADF2D2E090}" type="presParOf" srcId="{43EEC073-958D-452B-8968-1C6E29D8C22F}" destId="{2A2D0104-4228-421C-B037-CE04C9A9E344}" srcOrd="0" destOrd="0" presId="urn:microsoft.com/office/officeart/2008/layout/VerticalCurvedList"/>
    <dgm:cxn modelId="{FDA5F1BD-836B-4EA5-9C92-686E8B32C34A}" type="presParOf" srcId="{2A2D0104-4228-421C-B037-CE04C9A9E344}" destId="{78A2D61F-1B74-421C-99E0-861516F77E23}" srcOrd="0" destOrd="0" presId="urn:microsoft.com/office/officeart/2008/layout/VerticalCurvedList"/>
    <dgm:cxn modelId="{1DDDD4D4-84F1-4E28-B497-7DD3B9D50CEA}" type="presParOf" srcId="{2A2D0104-4228-421C-B037-CE04C9A9E344}" destId="{0723115E-ED17-4C55-9D9C-04A7D2F370C2}" srcOrd="1" destOrd="0" presId="urn:microsoft.com/office/officeart/2008/layout/VerticalCurvedList"/>
    <dgm:cxn modelId="{71F7E0E5-4358-4031-9495-DBB6F6AD8522}" type="presParOf" srcId="{2A2D0104-4228-421C-B037-CE04C9A9E344}" destId="{A70B9C65-BB4F-4B08-8F83-682E06B3F8DD}" srcOrd="2" destOrd="0" presId="urn:microsoft.com/office/officeart/2008/layout/VerticalCurvedList"/>
    <dgm:cxn modelId="{57D1B6BE-71AD-4904-A8E7-BA54C186CCFF}" type="presParOf" srcId="{2A2D0104-4228-421C-B037-CE04C9A9E344}" destId="{FBCA6992-92B2-4578-B51D-B9325D2802BB}" srcOrd="3" destOrd="0" presId="urn:microsoft.com/office/officeart/2008/layout/VerticalCurvedList"/>
    <dgm:cxn modelId="{4E3F3D15-D282-4480-B509-38F25415EA97}" type="presParOf" srcId="{43EEC073-958D-452B-8968-1C6E29D8C22F}" destId="{58C024E9-13B7-42CE-95DF-7534F602DEA8}" srcOrd="1" destOrd="0" presId="urn:microsoft.com/office/officeart/2008/layout/VerticalCurvedList"/>
    <dgm:cxn modelId="{ED4D754A-A142-48CF-9C35-7E0D69D8CF91}" type="presParOf" srcId="{43EEC073-958D-452B-8968-1C6E29D8C22F}" destId="{674A1F41-0DBF-4660-B887-170077024FB0}" srcOrd="2" destOrd="0" presId="urn:microsoft.com/office/officeart/2008/layout/VerticalCurvedList"/>
    <dgm:cxn modelId="{4E3DAB68-DB4C-4157-A18C-87CDF83C2E40}" type="presParOf" srcId="{674A1F41-0DBF-4660-B887-170077024FB0}" destId="{35A89593-CD33-4783-B9F0-765D22B6E11B}" srcOrd="0" destOrd="0" presId="urn:microsoft.com/office/officeart/2008/layout/VerticalCurvedList"/>
    <dgm:cxn modelId="{BF080D67-7057-4A50-9446-9EADF3DD6764}" type="presParOf" srcId="{43EEC073-958D-452B-8968-1C6E29D8C22F}" destId="{808AB451-FB93-4C26-B595-C402FDBE323C}" srcOrd="3" destOrd="0" presId="urn:microsoft.com/office/officeart/2008/layout/VerticalCurvedList"/>
    <dgm:cxn modelId="{B767568A-FEA4-41C0-AD5F-2094914B30AB}" type="presParOf" srcId="{43EEC073-958D-452B-8968-1C6E29D8C22F}" destId="{12D145BF-DF90-4379-9201-EB7212584BA0}" srcOrd="4" destOrd="0" presId="urn:microsoft.com/office/officeart/2008/layout/VerticalCurvedList"/>
    <dgm:cxn modelId="{6BF339CA-DF1F-4841-9687-2659AA9EAE40}" type="presParOf" srcId="{12D145BF-DF90-4379-9201-EB7212584BA0}" destId="{6E3CFAAA-2716-4C73-A63B-EFA486F82108}" srcOrd="0" destOrd="0" presId="urn:microsoft.com/office/officeart/2008/layout/VerticalCurvedList"/>
    <dgm:cxn modelId="{808CEEC8-3A03-46E0-B228-7B7AE4487981}" type="presParOf" srcId="{43EEC073-958D-452B-8968-1C6E29D8C22F}" destId="{0596091F-EAD5-442D-8D49-4001AA076F80}" srcOrd="5" destOrd="0" presId="urn:microsoft.com/office/officeart/2008/layout/VerticalCurvedList"/>
    <dgm:cxn modelId="{7CF71C1E-0681-4DB5-BF97-84AEC0B50443}" type="presParOf" srcId="{43EEC073-958D-452B-8968-1C6E29D8C22F}" destId="{7122BD79-B3BC-456C-B4B9-3ED9C516C1F5}" srcOrd="6" destOrd="0" presId="urn:microsoft.com/office/officeart/2008/layout/VerticalCurvedList"/>
    <dgm:cxn modelId="{1A628CE2-5330-4AF6-94A1-60AA85B104EB}" type="presParOf" srcId="{7122BD79-B3BC-456C-B4B9-3ED9C516C1F5}" destId="{521741CD-B39E-4057-8338-113386625BE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7B2441-6E1F-45CF-9E85-7895D762E3DE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E4AEF0C-F6CF-40D8-9CC8-55A386BDF247}">
      <dgm:prSet phldrT="[Text]"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CWMP Phase I</a:t>
          </a:r>
        </a:p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Drought Contingency Plans</a:t>
          </a:r>
        </a:p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Water Marketing Strategy Grants</a:t>
          </a:r>
        </a:p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Water Conservation Field Services Program</a:t>
          </a:r>
        </a:p>
      </dgm:t>
    </dgm:pt>
    <dgm:pt modelId="{61FCA8B4-5AEC-454F-94A8-68D45402C93B}" type="parTrans" cxnId="{780E0A91-D569-47FB-B797-F57E42927450}">
      <dgm:prSet/>
      <dgm:spPr/>
      <dgm:t>
        <a:bodyPr/>
        <a:lstStyle/>
        <a:p>
          <a:endParaRPr lang="en-US"/>
        </a:p>
      </dgm:t>
    </dgm:pt>
    <dgm:pt modelId="{B198FB93-788A-4B76-ABDD-EFF20DA08C7F}" type="sibTrans" cxnId="{780E0A91-D569-47FB-B797-F57E42927450}">
      <dgm:prSet/>
      <dgm:spPr/>
      <dgm:t>
        <a:bodyPr/>
        <a:lstStyle/>
        <a:p>
          <a:endParaRPr lang="en-US"/>
        </a:p>
      </dgm:t>
    </dgm:pt>
    <dgm:pt modelId="{AFFB607D-9CB1-45C8-A96C-3C51800343A2}">
      <dgm:prSet phldrT="[Text]"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Applied Science Tools</a:t>
          </a:r>
        </a:p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Drought Resiliency Projects</a:t>
          </a:r>
        </a:p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Reservoir Operations Pilots</a:t>
          </a:r>
        </a:p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Water Management Options Pilots</a:t>
          </a:r>
        </a:p>
      </dgm:t>
    </dgm:pt>
    <dgm:pt modelId="{9683341A-1819-4AA8-A9F6-FCFC7C508DBF}" type="parTrans" cxnId="{660F8E92-62D5-4C0F-9775-921152293C65}">
      <dgm:prSet/>
      <dgm:spPr/>
      <dgm:t>
        <a:bodyPr/>
        <a:lstStyle/>
        <a:p>
          <a:endParaRPr lang="en-US"/>
        </a:p>
      </dgm:t>
    </dgm:pt>
    <dgm:pt modelId="{1F4184AE-7C2E-44F8-AEE5-361A4B2FC08D}" type="sibTrans" cxnId="{660F8E92-62D5-4C0F-9775-921152293C65}">
      <dgm:prSet/>
      <dgm:spPr/>
      <dgm:t>
        <a:bodyPr/>
        <a:lstStyle/>
        <a:p>
          <a:endParaRPr lang="en-US"/>
        </a:p>
      </dgm:t>
    </dgm:pt>
    <dgm:pt modelId="{4C4CC175-44E4-44F9-9508-F702FD77CA09}">
      <dgm:prSet phldrT="[Text]"/>
      <dgm:spPr/>
      <dgm:t>
        <a:bodyPr/>
        <a:lstStyle/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Environmental Water Resources Projects</a:t>
          </a:r>
        </a:p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Drought Resiliency Projects</a:t>
          </a:r>
        </a:p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Small-Scale Water Efficiency Projects</a:t>
          </a:r>
        </a:p>
        <a:p>
          <a:r>
            <a:rPr lang="en-US">
              <a:latin typeface="Segoe UI" panose="020B0502040204020203" pitchFamily="34" charset="0"/>
              <a:cs typeface="Segoe UI" panose="020B0502040204020203" pitchFamily="34" charset="0"/>
            </a:rPr>
            <a:t>Water and Energy Efficiency Grants</a:t>
          </a:r>
        </a:p>
      </dgm:t>
    </dgm:pt>
    <dgm:pt modelId="{C0E8FD1E-482D-409F-B11B-E9F7633180B1}" type="parTrans" cxnId="{6414C9EC-37D2-43A6-BC4A-7168646614BE}">
      <dgm:prSet/>
      <dgm:spPr/>
      <dgm:t>
        <a:bodyPr/>
        <a:lstStyle/>
        <a:p>
          <a:endParaRPr lang="en-US"/>
        </a:p>
      </dgm:t>
    </dgm:pt>
    <dgm:pt modelId="{BB36591C-745B-4DAE-B634-D41C3092E696}" type="sibTrans" cxnId="{6414C9EC-37D2-43A6-BC4A-7168646614BE}">
      <dgm:prSet/>
      <dgm:spPr/>
      <dgm:t>
        <a:bodyPr/>
        <a:lstStyle/>
        <a:p>
          <a:endParaRPr lang="en-US"/>
        </a:p>
      </dgm:t>
    </dgm:pt>
    <dgm:pt modelId="{3E881801-1CE8-40B7-A069-F09B5049F581}" type="pres">
      <dgm:prSet presAssocID="{797B2441-6E1F-45CF-9E85-7895D762E3DE}" presName="rootnode" presStyleCnt="0">
        <dgm:presLayoutVars>
          <dgm:chMax/>
          <dgm:chPref/>
          <dgm:dir/>
          <dgm:animLvl val="lvl"/>
        </dgm:presLayoutVars>
      </dgm:prSet>
      <dgm:spPr/>
    </dgm:pt>
    <dgm:pt modelId="{3ADB71A0-6DDB-43F5-AC01-EFCB256EC0FC}" type="pres">
      <dgm:prSet presAssocID="{EE4AEF0C-F6CF-40D8-9CC8-55A386BDF247}" presName="composite" presStyleCnt="0"/>
      <dgm:spPr/>
    </dgm:pt>
    <dgm:pt modelId="{CC6EFDB9-FAD5-4D8F-B1C8-E1CB28118404}" type="pres">
      <dgm:prSet presAssocID="{EE4AEF0C-F6CF-40D8-9CC8-55A386BDF247}" presName="LShape" presStyleLbl="alignNode1" presStyleIdx="0" presStyleCnt="5"/>
      <dgm:spPr/>
    </dgm:pt>
    <dgm:pt modelId="{51B9F8F4-BA02-4538-945D-EAC04681AF5A}" type="pres">
      <dgm:prSet presAssocID="{EE4AEF0C-F6CF-40D8-9CC8-55A386BDF247}" presName="ParentText" presStyleLbl="revTx" presStyleIdx="0" presStyleCnt="3" custScaleX="108423" custLinFactNeighborX="3608" custLinFactNeighborY="58">
        <dgm:presLayoutVars>
          <dgm:chMax val="0"/>
          <dgm:chPref val="0"/>
          <dgm:bulletEnabled val="1"/>
        </dgm:presLayoutVars>
      </dgm:prSet>
      <dgm:spPr/>
    </dgm:pt>
    <dgm:pt modelId="{E7322A99-5E29-4DE1-B3F8-C0362A3B0619}" type="pres">
      <dgm:prSet presAssocID="{EE4AEF0C-F6CF-40D8-9CC8-55A386BDF247}" presName="Triangle" presStyleLbl="alignNode1" presStyleIdx="1" presStyleCnt="5" custLinFactNeighborX="6835" custLinFactNeighborY="32748"/>
      <dgm:spPr/>
    </dgm:pt>
    <dgm:pt modelId="{B51513A7-7815-4DCC-8537-24078629BA06}" type="pres">
      <dgm:prSet presAssocID="{B198FB93-788A-4B76-ABDD-EFF20DA08C7F}" presName="sibTrans" presStyleCnt="0"/>
      <dgm:spPr/>
    </dgm:pt>
    <dgm:pt modelId="{11A913FB-4C94-465F-B670-1326E1A60113}" type="pres">
      <dgm:prSet presAssocID="{B198FB93-788A-4B76-ABDD-EFF20DA08C7F}" presName="space" presStyleCnt="0"/>
      <dgm:spPr/>
    </dgm:pt>
    <dgm:pt modelId="{D12D1AFC-0651-4E2C-AAA5-25F9A56EA0A3}" type="pres">
      <dgm:prSet presAssocID="{AFFB607D-9CB1-45C8-A96C-3C51800343A2}" presName="composite" presStyleCnt="0"/>
      <dgm:spPr/>
    </dgm:pt>
    <dgm:pt modelId="{CB869B80-48B8-4546-84A3-F8069CE8F916}" type="pres">
      <dgm:prSet presAssocID="{AFFB607D-9CB1-45C8-A96C-3C51800343A2}" presName="LShape" presStyleLbl="alignNode1" presStyleIdx="2" presStyleCnt="5" custScaleY="99272" custLinFactNeighborX="100" custLinFactNeighborY="9340"/>
      <dgm:spPr/>
    </dgm:pt>
    <dgm:pt modelId="{8BA42A90-4A59-4043-AD3E-2E2B3D3A4F41}" type="pres">
      <dgm:prSet presAssocID="{AFFB607D-9CB1-45C8-A96C-3C51800343A2}" presName="ParentText" presStyleLbl="revTx" presStyleIdx="1" presStyleCnt="3" custScaleY="69397" custLinFactNeighborX="-615" custLinFactNeighborY="-7510">
        <dgm:presLayoutVars>
          <dgm:chMax val="0"/>
          <dgm:chPref val="0"/>
          <dgm:bulletEnabled val="1"/>
        </dgm:presLayoutVars>
      </dgm:prSet>
      <dgm:spPr/>
    </dgm:pt>
    <dgm:pt modelId="{7F3FAFB3-9EC0-41FD-8008-4EE0DDAA8D7A}" type="pres">
      <dgm:prSet presAssocID="{AFFB607D-9CB1-45C8-A96C-3C51800343A2}" presName="Triangle" presStyleLbl="alignNode1" presStyleIdx="3" presStyleCnt="5" custLinFactNeighborX="18061" custLinFactNeighborY="48653"/>
      <dgm:spPr/>
    </dgm:pt>
    <dgm:pt modelId="{5ABCAF56-BA1C-41B1-ADC1-DBFEE0D54A89}" type="pres">
      <dgm:prSet presAssocID="{1F4184AE-7C2E-44F8-AEE5-361A4B2FC08D}" presName="sibTrans" presStyleCnt="0"/>
      <dgm:spPr/>
    </dgm:pt>
    <dgm:pt modelId="{61BE4C8C-C9E3-4158-84DC-A241D1476997}" type="pres">
      <dgm:prSet presAssocID="{1F4184AE-7C2E-44F8-AEE5-361A4B2FC08D}" presName="space" presStyleCnt="0"/>
      <dgm:spPr/>
    </dgm:pt>
    <dgm:pt modelId="{E5056128-F9F4-49D9-936C-387200A06872}" type="pres">
      <dgm:prSet presAssocID="{4C4CC175-44E4-44F9-9508-F702FD77CA09}" presName="composite" presStyleCnt="0"/>
      <dgm:spPr/>
    </dgm:pt>
    <dgm:pt modelId="{954C785A-2B26-4F8C-A939-F416BFEBBFEE}" type="pres">
      <dgm:prSet presAssocID="{4C4CC175-44E4-44F9-9508-F702FD77CA09}" presName="LShape" presStyleLbl="alignNode1" presStyleIdx="4" presStyleCnt="5" custLinFactNeighborX="388" custLinFactNeighborY="29519"/>
      <dgm:spPr/>
    </dgm:pt>
    <dgm:pt modelId="{1C7F8233-77D6-45D0-AC07-C1CE25657884}" type="pres">
      <dgm:prSet presAssocID="{4C4CC175-44E4-44F9-9508-F702FD77CA09}" presName="ParentText" presStyleLbl="revTx" presStyleIdx="2" presStyleCnt="3" custScaleY="82968" custLinFactNeighborX="5" custLinFactNeighborY="13543">
        <dgm:presLayoutVars>
          <dgm:chMax val="0"/>
          <dgm:chPref val="0"/>
          <dgm:bulletEnabled val="1"/>
        </dgm:presLayoutVars>
      </dgm:prSet>
      <dgm:spPr/>
    </dgm:pt>
  </dgm:ptLst>
  <dgm:cxnLst>
    <dgm:cxn modelId="{F2A4E722-DC49-4218-BCF5-5AB5AC6285BE}" type="presOf" srcId="{4C4CC175-44E4-44F9-9508-F702FD77CA09}" destId="{1C7F8233-77D6-45D0-AC07-C1CE25657884}" srcOrd="0" destOrd="0" presId="urn:microsoft.com/office/officeart/2009/3/layout/StepUpProcess"/>
    <dgm:cxn modelId="{A1BFE32F-1CD6-40F9-B717-B4F67790B074}" type="presOf" srcId="{AFFB607D-9CB1-45C8-A96C-3C51800343A2}" destId="{8BA42A90-4A59-4043-AD3E-2E2B3D3A4F41}" srcOrd="0" destOrd="0" presId="urn:microsoft.com/office/officeart/2009/3/layout/StepUpProcess"/>
    <dgm:cxn modelId="{780E0A91-D569-47FB-B797-F57E42927450}" srcId="{797B2441-6E1F-45CF-9E85-7895D762E3DE}" destId="{EE4AEF0C-F6CF-40D8-9CC8-55A386BDF247}" srcOrd="0" destOrd="0" parTransId="{61FCA8B4-5AEC-454F-94A8-68D45402C93B}" sibTransId="{B198FB93-788A-4B76-ABDD-EFF20DA08C7F}"/>
    <dgm:cxn modelId="{660F8E92-62D5-4C0F-9775-921152293C65}" srcId="{797B2441-6E1F-45CF-9E85-7895D762E3DE}" destId="{AFFB607D-9CB1-45C8-A96C-3C51800343A2}" srcOrd="1" destOrd="0" parTransId="{9683341A-1819-4AA8-A9F6-FCFC7C508DBF}" sibTransId="{1F4184AE-7C2E-44F8-AEE5-361A4B2FC08D}"/>
    <dgm:cxn modelId="{BE3C09AD-5728-411E-924E-23FE07F9EE75}" type="presOf" srcId="{EE4AEF0C-F6CF-40D8-9CC8-55A386BDF247}" destId="{51B9F8F4-BA02-4538-945D-EAC04681AF5A}" srcOrd="0" destOrd="0" presId="urn:microsoft.com/office/officeart/2009/3/layout/StepUpProcess"/>
    <dgm:cxn modelId="{AECEBCC6-293B-477B-AE11-BA7ED799B526}" type="presOf" srcId="{797B2441-6E1F-45CF-9E85-7895D762E3DE}" destId="{3E881801-1CE8-40B7-A069-F09B5049F581}" srcOrd="0" destOrd="0" presId="urn:microsoft.com/office/officeart/2009/3/layout/StepUpProcess"/>
    <dgm:cxn modelId="{6414C9EC-37D2-43A6-BC4A-7168646614BE}" srcId="{797B2441-6E1F-45CF-9E85-7895D762E3DE}" destId="{4C4CC175-44E4-44F9-9508-F702FD77CA09}" srcOrd="2" destOrd="0" parTransId="{C0E8FD1E-482D-409F-B11B-E9F7633180B1}" sibTransId="{BB36591C-745B-4DAE-B634-D41C3092E696}"/>
    <dgm:cxn modelId="{D4B929FC-A86E-403D-859A-B2FBAC0C3C84}" type="presParOf" srcId="{3E881801-1CE8-40B7-A069-F09B5049F581}" destId="{3ADB71A0-6DDB-43F5-AC01-EFCB256EC0FC}" srcOrd="0" destOrd="0" presId="urn:microsoft.com/office/officeart/2009/3/layout/StepUpProcess"/>
    <dgm:cxn modelId="{D47C7174-2D02-4FFB-9CAE-4777523E8614}" type="presParOf" srcId="{3ADB71A0-6DDB-43F5-AC01-EFCB256EC0FC}" destId="{CC6EFDB9-FAD5-4D8F-B1C8-E1CB28118404}" srcOrd="0" destOrd="0" presId="urn:microsoft.com/office/officeart/2009/3/layout/StepUpProcess"/>
    <dgm:cxn modelId="{104FF1CA-9384-46A4-9C05-60BC6B97F4CA}" type="presParOf" srcId="{3ADB71A0-6DDB-43F5-AC01-EFCB256EC0FC}" destId="{51B9F8F4-BA02-4538-945D-EAC04681AF5A}" srcOrd="1" destOrd="0" presId="urn:microsoft.com/office/officeart/2009/3/layout/StepUpProcess"/>
    <dgm:cxn modelId="{469D1CDB-4127-45E0-84EE-7C406915827A}" type="presParOf" srcId="{3ADB71A0-6DDB-43F5-AC01-EFCB256EC0FC}" destId="{E7322A99-5E29-4DE1-B3F8-C0362A3B0619}" srcOrd="2" destOrd="0" presId="urn:microsoft.com/office/officeart/2009/3/layout/StepUpProcess"/>
    <dgm:cxn modelId="{B056B7BF-C164-4043-8BF2-8338A1771C35}" type="presParOf" srcId="{3E881801-1CE8-40B7-A069-F09B5049F581}" destId="{B51513A7-7815-4DCC-8537-24078629BA06}" srcOrd="1" destOrd="0" presId="urn:microsoft.com/office/officeart/2009/3/layout/StepUpProcess"/>
    <dgm:cxn modelId="{8716184E-22EF-4163-9DAD-30ABE4D802A2}" type="presParOf" srcId="{B51513A7-7815-4DCC-8537-24078629BA06}" destId="{11A913FB-4C94-465F-B670-1326E1A60113}" srcOrd="0" destOrd="0" presId="urn:microsoft.com/office/officeart/2009/3/layout/StepUpProcess"/>
    <dgm:cxn modelId="{BFB0B8FE-7B87-4FD5-A9BF-B5F605F1BD4D}" type="presParOf" srcId="{3E881801-1CE8-40B7-A069-F09B5049F581}" destId="{D12D1AFC-0651-4E2C-AAA5-25F9A56EA0A3}" srcOrd="2" destOrd="0" presId="urn:microsoft.com/office/officeart/2009/3/layout/StepUpProcess"/>
    <dgm:cxn modelId="{FFAA088D-1527-451F-AC48-ACFA6F1E6F06}" type="presParOf" srcId="{D12D1AFC-0651-4E2C-AAA5-25F9A56EA0A3}" destId="{CB869B80-48B8-4546-84A3-F8069CE8F916}" srcOrd="0" destOrd="0" presId="urn:microsoft.com/office/officeart/2009/3/layout/StepUpProcess"/>
    <dgm:cxn modelId="{1BA47A4E-B3E3-4925-9AB5-E65DD0C47C94}" type="presParOf" srcId="{D12D1AFC-0651-4E2C-AAA5-25F9A56EA0A3}" destId="{8BA42A90-4A59-4043-AD3E-2E2B3D3A4F41}" srcOrd="1" destOrd="0" presId="urn:microsoft.com/office/officeart/2009/3/layout/StepUpProcess"/>
    <dgm:cxn modelId="{F5781B11-09FF-4471-805C-ABC44DACEDF0}" type="presParOf" srcId="{D12D1AFC-0651-4E2C-AAA5-25F9A56EA0A3}" destId="{7F3FAFB3-9EC0-41FD-8008-4EE0DDAA8D7A}" srcOrd="2" destOrd="0" presId="urn:microsoft.com/office/officeart/2009/3/layout/StepUpProcess"/>
    <dgm:cxn modelId="{9CAE9A09-0103-4285-85FD-E86C4543B954}" type="presParOf" srcId="{3E881801-1CE8-40B7-A069-F09B5049F581}" destId="{5ABCAF56-BA1C-41B1-ADC1-DBFEE0D54A89}" srcOrd="3" destOrd="0" presId="urn:microsoft.com/office/officeart/2009/3/layout/StepUpProcess"/>
    <dgm:cxn modelId="{03A02AF3-8F2C-433E-869F-2D7E225C4110}" type="presParOf" srcId="{5ABCAF56-BA1C-41B1-ADC1-DBFEE0D54A89}" destId="{61BE4C8C-C9E3-4158-84DC-A241D1476997}" srcOrd="0" destOrd="0" presId="urn:microsoft.com/office/officeart/2009/3/layout/StepUpProcess"/>
    <dgm:cxn modelId="{B97AAB48-9C92-4931-B2AD-0B22FDDB92F6}" type="presParOf" srcId="{3E881801-1CE8-40B7-A069-F09B5049F581}" destId="{E5056128-F9F4-49D9-936C-387200A06872}" srcOrd="4" destOrd="0" presId="urn:microsoft.com/office/officeart/2009/3/layout/StepUpProcess"/>
    <dgm:cxn modelId="{E0028BD5-6B79-47DD-9FBA-417F6C1256E9}" type="presParOf" srcId="{E5056128-F9F4-49D9-936C-387200A06872}" destId="{954C785A-2B26-4F8C-A939-F416BFEBBFEE}" srcOrd="0" destOrd="0" presId="urn:microsoft.com/office/officeart/2009/3/layout/StepUpProcess"/>
    <dgm:cxn modelId="{5831EB43-DB3D-4F26-BC9D-54DD7CC29D8F}" type="presParOf" srcId="{E5056128-F9F4-49D9-936C-387200A06872}" destId="{1C7F8233-77D6-45D0-AC07-C1CE2565788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4DC2EA-B617-4298-97A9-AD4C6D362BB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72D4D3-D31C-4529-8F72-0B09BE4637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/>
            <a:t>Most WaterSMART activities are grant programs</a:t>
          </a:r>
          <a:endParaRPr lang="en-US"/>
        </a:p>
      </dgm:t>
    </dgm:pt>
    <dgm:pt modelId="{DF38A952-15DA-4D70-B5EF-02F5324B3F65}" type="parTrans" cxnId="{88AC328E-9F4F-4613-8C43-EB2D9C474D7B}">
      <dgm:prSet/>
      <dgm:spPr/>
      <dgm:t>
        <a:bodyPr/>
        <a:lstStyle/>
        <a:p>
          <a:endParaRPr lang="en-US"/>
        </a:p>
      </dgm:t>
    </dgm:pt>
    <dgm:pt modelId="{0BB0F4BB-C3FE-4F47-8359-6335AFB52622}" type="sibTrans" cxnId="{88AC328E-9F4F-4613-8C43-EB2D9C474D7B}">
      <dgm:prSet/>
      <dgm:spPr/>
      <dgm:t>
        <a:bodyPr/>
        <a:lstStyle/>
        <a:p>
          <a:endParaRPr lang="en-US"/>
        </a:p>
      </dgm:t>
    </dgm:pt>
    <dgm:pt modelId="{2BA0E1CC-C201-4C63-9B4F-59E9F8B10D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/>
            <a:t>Generally a 50% non-Federal cost share is required for grants under WaterSMART</a:t>
          </a:r>
          <a:endParaRPr lang="en-US"/>
        </a:p>
      </dgm:t>
    </dgm:pt>
    <dgm:pt modelId="{AEA27490-380B-4BB2-8967-B63A115151EA}" type="parTrans" cxnId="{5A5DB70D-7515-4A7F-B617-B3CFA7E45123}">
      <dgm:prSet/>
      <dgm:spPr/>
      <dgm:t>
        <a:bodyPr/>
        <a:lstStyle/>
        <a:p>
          <a:endParaRPr lang="en-US"/>
        </a:p>
      </dgm:t>
    </dgm:pt>
    <dgm:pt modelId="{DA2118ED-3ED8-4366-9FD8-720493B1012C}" type="sibTrans" cxnId="{5A5DB70D-7515-4A7F-B617-B3CFA7E45123}">
      <dgm:prSet/>
      <dgm:spPr/>
      <dgm:t>
        <a:bodyPr/>
        <a:lstStyle/>
        <a:p>
          <a:endParaRPr lang="en-US"/>
        </a:p>
      </dgm:t>
    </dgm:pt>
    <dgm:pt modelId="{1D16B856-77AB-429B-9359-2826A28593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/>
            <a:t>Applicants include entities such as states, tribes, cities, water districts, irrigation districts, watershed groups, non-profits, and flood control districts within the 17 Western United States and Territories, AK, HI, and Puerto Rico</a:t>
          </a:r>
          <a:endParaRPr lang="en-US"/>
        </a:p>
      </dgm:t>
    </dgm:pt>
    <dgm:pt modelId="{79570877-7CB2-4628-ACED-11E59D1BE4C0}" type="parTrans" cxnId="{09F10526-4CB1-48DF-BB5C-B09D3B5D7A17}">
      <dgm:prSet/>
      <dgm:spPr/>
      <dgm:t>
        <a:bodyPr/>
        <a:lstStyle/>
        <a:p>
          <a:endParaRPr lang="en-US"/>
        </a:p>
      </dgm:t>
    </dgm:pt>
    <dgm:pt modelId="{883EF98E-38DC-4CE2-A23B-6651C856E12E}" type="sibTrans" cxnId="{09F10526-4CB1-48DF-BB5C-B09D3B5D7A17}">
      <dgm:prSet/>
      <dgm:spPr/>
      <dgm:t>
        <a:bodyPr/>
        <a:lstStyle/>
        <a:p>
          <a:endParaRPr lang="en-US"/>
        </a:p>
      </dgm:t>
    </dgm:pt>
    <dgm:pt modelId="{F53FD9E1-7024-4C5C-8E66-5E641064AD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/>
            <a:t>Funding is allocated through annual competitive processes  </a:t>
          </a:r>
          <a:endParaRPr lang="en-US"/>
        </a:p>
      </dgm:t>
    </dgm:pt>
    <dgm:pt modelId="{950DF3C3-5FFE-45B5-A0F8-636861BBBDAE}" type="parTrans" cxnId="{55093AFE-D24F-497B-B53F-1A161E32E406}">
      <dgm:prSet/>
      <dgm:spPr/>
      <dgm:t>
        <a:bodyPr/>
        <a:lstStyle/>
        <a:p>
          <a:endParaRPr lang="en-US"/>
        </a:p>
      </dgm:t>
    </dgm:pt>
    <dgm:pt modelId="{354E146D-8493-4F6F-A099-4225F56A7349}" type="sibTrans" cxnId="{55093AFE-D24F-497B-B53F-1A161E32E406}">
      <dgm:prSet/>
      <dgm:spPr/>
      <dgm:t>
        <a:bodyPr/>
        <a:lstStyle/>
        <a:p>
          <a:endParaRPr lang="en-US"/>
        </a:p>
      </dgm:t>
    </dgm:pt>
    <dgm:pt modelId="{2F334540-2CAD-4618-888E-8216F22ACD7F}" type="pres">
      <dgm:prSet presAssocID="{964DC2EA-B617-4298-97A9-AD4C6D362BB9}" presName="root" presStyleCnt="0">
        <dgm:presLayoutVars>
          <dgm:dir/>
          <dgm:resizeHandles val="exact"/>
        </dgm:presLayoutVars>
      </dgm:prSet>
      <dgm:spPr/>
    </dgm:pt>
    <dgm:pt modelId="{9F111F79-4CA5-47A3-A0C8-A595EA5CC917}" type="pres">
      <dgm:prSet presAssocID="{8672D4D3-D31C-4529-8F72-0B09BE463779}" presName="compNode" presStyleCnt="0"/>
      <dgm:spPr/>
    </dgm:pt>
    <dgm:pt modelId="{A2FAA5EE-715A-416D-B338-0C81EF3A5882}" type="pres">
      <dgm:prSet presAssocID="{8672D4D3-D31C-4529-8F72-0B09BE463779}" presName="bgRect" presStyleLbl="bgShp" presStyleIdx="0" presStyleCnt="4"/>
      <dgm:spPr/>
    </dgm:pt>
    <dgm:pt modelId="{496577F6-C257-48A4-886B-9B97F1AC96C1}" type="pres">
      <dgm:prSet presAssocID="{8672D4D3-D31C-4529-8F72-0B09BE46377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Slight curve"/>
        </a:ext>
      </dgm:extLst>
    </dgm:pt>
    <dgm:pt modelId="{4B1E3955-A0BA-42D0-BD88-2B0E336F523F}" type="pres">
      <dgm:prSet presAssocID="{8672D4D3-D31C-4529-8F72-0B09BE463779}" presName="spaceRect" presStyleCnt="0"/>
      <dgm:spPr/>
    </dgm:pt>
    <dgm:pt modelId="{7C2D5DE6-BEA8-4EFB-B0A4-E6EC3D9B5CCA}" type="pres">
      <dgm:prSet presAssocID="{8672D4D3-D31C-4529-8F72-0B09BE463779}" presName="parTx" presStyleLbl="revTx" presStyleIdx="0" presStyleCnt="4">
        <dgm:presLayoutVars>
          <dgm:chMax val="0"/>
          <dgm:chPref val="0"/>
        </dgm:presLayoutVars>
      </dgm:prSet>
      <dgm:spPr/>
    </dgm:pt>
    <dgm:pt modelId="{AE20BF4A-CBC2-45F9-A475-1CFBE02F901F}" type="pres">
      <dgm:prSet presAssocID="{0BB0F4BB-C3FE-4F47-8359-6335AFB52622}" presName="sibTrans" presStyleCnt="0"/>
      <dgm:spPr/>
    </dgm:pt>
    <dgm:pt modelId="{6E9468A5-6FA9-4E14-B085-7B74FC146B48}" type="pres">
      <dgm:prSet presAssocID="{2BA0E1CC-C201-4C63-9B4F-59E9F8B10D0E}" presName="compNode" presStyleCnt="0"/>
      <dgm:spPr/>
    </dgm:pt>
    <dgm:pt modelId="{6007B86F-B3A9-4DD0-8B7D-1C245870F404}" type="pres">
      <dgm:prSet presAssocID="{2BA0E1CC-C201-4C63-9B4F-59E9F8B10D0E}" presName="bgRect" presStyleLbl="bgShp" presStyleIdx="1" presStyleCnt="4"/>
      <dgm:spPr/>
    </dgm:pt>
    <dgm:pt modelId="{69C918A1-B431-4897-9047-3EE6935D9314}" type="pres">
      <dgm:prSet presAssocID="{2BA0E1CC-C201-4C63-9B4F-59E9F8B10D0E}" presName="iconRect" presStyleLbl="nod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Slight curve"/>
        </a:ext>
      </dgm:extLst>
    </dgm:pt>
    <dgm:pt modelId="{989A25BF-D801-40F6-9AD8-1D2AD600FDFC}" type="pres">
      <dgm:prSet presAssocID="{2BA0E1CC-C201-4C63-9B4F-59E9F8B10D0E}" presName="spaceRect" presStyleCnt="0"/>
      <dgm:spPr/>
    </dgm:pt>
    <dgm:pt modelId="{F0CAF352-9C2D-44CC-919F-98A1FCED781C}" type="pres">
      <dgm:prSet presAssocID="{2BA0E1CC-C201-4C63-9B4F-59E9F8B10D0E}" presName="parTx" presStyleLbl="revTx" presStyleIdx="1" presStyleCnt="4">
        <dgm:presLayoutVars>
          <dgm:chMax val="0"/>
          <dgm:chPref val="0"/>
        </dgm:presLayoutVars>
      </dgm:prSet>
      <dgm:spPr/>
    </dgm:pt>
    <dgm:pt modelId="{87DB15B5-0DE5-403A-A0A6-035A0C3E488F}" type="pres">
      <dgm:prSet presAssocID="{DA2118ED-3ED8-4366-9FD8-720493B1012C}" presName="sibTrans" presStyleCnt="0"/>
      <dgm:spPr/>
    </dgm:pt>
    <dgm:pt modelId="{9F92C318-F9BA-4A90-885D-C9228819CBED}" type="pres">
      <dgm:prSet presAssocID="{1D16B856-77AB-429B-9359-2826A2859367}" presName="compNode" presStyleCnt="0"/>
      <dgm:spPr/>
    </dgm:pt>
    <dgm:pt modelId="{3D8B39F6-135F-4813-AAF6-627C90BFE6D3}" type="pres">
      <dgm:prSet presAssocID="{1D16B856-77AB-429B-9359-2826A2859367}" presName="bgRect" presStyleLbl="bgShp" presStyleIdx="2" presStyleCnt="4"/>
      <dgm:spPr/>
    </dgm:pt>
    <dgm:pt modelId="{3B6C0E8F-830B-49AC-BAC0-AAC3C1FCF2D6}" type="pres">
      <dgm:prSet presAssocID="{1D16B856-77AB-429B-9359-2826A2859367}" presName="iconRect" presStyleLbl="node1" presStyleIdx="2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Slight curve"/>
        </a:ext>
      </dgm:extLst>
    </dgm:pt>
    <dgm:pt modelId="{DD5890F3-384F-48EB-AF34-E825C8AF2752}" type="pres">
      <dgm:prSet presAssocID="{1D16B856-77AB-429B-9359-2826A2859367}" presName="spaceRect" presStyleCnt="0"/>
      <dgm:spPr/>
    </dgm:pt>
    <dgm:pt modelId="{BCF598F7-069B-42C1-BDBF-ECCA95523DF3}" type="pres">
      <dgm:prSet presAssocID="{1D16B856-77AB-429B-9359-2826A2859367}" presName="parTx" presStyleLbl="revTx" presStyleIdx="2" presStyleCnt="4">
        <dgm:presLayoutVars>
          <dgm:chMax val="0"/>
          <dgm:chPref val="0"/>
        </dgm:presLayoutVars>
      </dgm:prSet>
      <dgm:spPr/>
    </dgm:pt>
    <dgm:pt modelId="{B73BDB1E-E672-40E3-8854-07917799141F}" type="pres">
      <dgm:prSet presAssocID="{883EF98E-38DC-4CE2-A23B-6651C856E12E}" presName="sibTrans" presStyleCnt="0"/>
      <dgm:spPr/>
    </dgm:pt>
    <dgm:pt modelId="{7EB8C7D0-5E3A-435A-AF0C-2FCDCA2064B4}" type="pres">
      <dgm:prSet presAssocID="{F53FD9E1-7024-4C5C-8E66-5E641064ADB5}" presName="compNode" presStyleCnt="0"/>
      <dgm:spPr/>
    </dgm:pt>
    <dgm:pt modelId="{87750380-0779-4FB2-8DC6-571529F5603A}" type="pres">
      <dgm:prSet presAssocID="{F53FD9E1-7024-4C5C-8E66-5E641064ADB5}" presName="bgRect" presStyleLbl="bgShp" presStyleIdx="3" presStyleCnt="4"/>
      <dgm:spPr/>
    </dgm:pt>
    <dgm:pt modelId="{F9884BCE-CDEE-4233-BA65-196E571BAC75}" type="pres">
      <dgm:prSet presAssocID="{F53FD9E1-7024-4C5C-8E66-5E641064ADB5}" presName="iconRect" presStyleLbl="nod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Slight curve"/>
        </a:ext>
      </dgm:extLst>
    </dgm:pt>
    <dgm:pt modelId="{8D9036CA-C134-4B5D-A220-4AE008D5F175}" type="pres">
      <dgm:prSet presAssocID="{F53FD9E1-7024-4C5C-8E66-5E641064ADB5}" presName="spaceRect" presStyleCnt="0"/>
      <dgm:spPr/>
    </dgm:pt>
    <dgm:pt modelId="{D1004A85-1BAF-4572-ACA9-DAFAFD9D4DD8}" type="pres">
      <dgm:prSet presAssocID="{F53FD9E1-7024-4C5C-8E66-5E641064ADB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F906B02-74A1-4A37-AEE4-F1A5639B715F}" type="presOf" srcId="{2BA0E1CC-C201-4C63-9B4F-59E9F8B10D0E}" destId="{F0CAF352-9C2D-44CC-919F-98A1FCED781C}" srcOrd="0" destOrd="0" presId="urn:microsoft.com/office/officeart/2018/2/layout/IconVerticalSolidList"/>
    <dgm:cxn modelId="{5A5DB70D-7515-4A7F-B617-B3CFA7E45123}" srcId="{964DC2EA-B617-4298-97A9-AD4C6D362BB9}" destId="{2BA0E1CC-C201-4C63-9B4F-59E9F8B10D0E}" srcOrd="1" destOrd="0" parTransId="{AEA27490-380B-4BB2-8967-B63A115151EA}" sibTransId="{DA2118ED-3ED8-4366-9FD8-720493B1012C}"/>
    <dgm:cxn modelId="{0692E914-0D0F-4E1A-B7F7-056F9AC22B62}" type="presOf" srcId="{F53FD9E1-7024-4C5C-8E66-5E641064ADB5}" destId="{D1004A85-1BAF-4572-ACA9-DAFAFD9D4DD8}" srcOrd="0" destOrd="0" presId="urn:microsoft.com/office/officeart/2018/2/layout/IconVerticalSolidList"/>
    <dgm:cxn modelId="{09F10526-4CB1-48DF-BB5C-B09D3B5D7A17}" srcId="{964DC2EA-B617-4298-97A9-AD4C6D362BB9}" destId="{1D16B856-77AB-429B-9359-2826A2859367}" srcOrd="2" destOrd="0" parTransId="{79570877-7CB2-4628-ACED-11E59D1BE4C0}" sibTransId="{883EF98E-38DC-4CE2-A23B-6651C856E12E}"/>
    <dgm:cxn modelId="{2B0C7643-BBC6-4992-842E-0262BD61EC85}" type="presOf" srcId="{8672D4D3-D31C-4529-8F72-0B09BE463779}" destId="{7C2D5DE6-BEA8-4EFB-B0A4-E6EC3D9B5CCA}" srcOrd="0" destOrd="0" presId="urn:microsoft.com/office/officeart/2018/2/layout/IconVerticalSolidList"/>
    <dgm:cxn modelId="{BE3DD47D-A242-4F64-B307-7AAB3170AD22}" type="presOf" srcId="{964DC2EA-B617-4298-97A9-AD4C6D362BB9}" destId="{2F334540-2CAD-4618-888E-8216F22ACD7F}" srcOrd="0" destOrd="0" presId="urn:microsoft.com/office/officeart/2018/2/layout/IconVerticalSolidList"/>
    <dgm:cxn modelId="{88AC328E-9F4F-4613-8C43-EB2D9C474D7B}" srcId="{964DC2EA-B617-4298-97A9-AD4C6D362BB9}" destId="{8672D4D3-D31C-4529-8F72-0B09BE463779}" srcOrd="0" destOrd="0" parTransId="{DF38A952-15DA-4D70-B5EF-02F5324B3F65}" sibTransId="{0BB0F4BB-C3FE-4F47-8359-6335AFB52622}"/>
    <dgm:cxn modelId="{F5A31AA0-86B0-414D-97CB-8D5237F9DB22}" type="presOf" srcId="{1D16B856-77AB-429B-9359-2826A2859367}" destId="{BCF598F7-069B-42C1-BDBF-ECCA95523DF3}" srcOrd="0" destOrd="0" presId="urn:microsoft.com/office/officeart/2018/2/layout/IconVerticalSolidList"/>
    <dgm:cxn modelId="{55093AFE-D24F-497B-B53F-1A161E32E406}" srcId="{964DC2EA-B617-4298-97A9-AD4C6D362BB9}" destId="{F53FD9E1-7024-4C5C-8E66-5E641064ADB5}" srcOrd="3" destOrd="0" parTransId="{950DF3C3-5FFE-45B5-A0F8-636861BBBDAE}" sibTransId="{354E146D-8493-4F6F-A099-4225F56A7349}"/>
    <dgm:cxn modelId="{7E896441-8387-4537-A0BC-A934A40B0C55}" type="presParOf" srcId="{2F334540-2CAD-4618-888E-8216F22ACD7F}" destId="{9F111F79-4CA5-47A3-A0C8-A595EA5CC917}" srcOrd="0" destOrd="0" presId="urn:microsoft.com/office/officeart/2018/2/layout/IconVerticalSolidList"/>
    <dgm:cxn modelId="{030CA11D-9A44-4AFE-9233-77ECB9306A54}" type="presParOf" srcId="{9F111F79-4CA5-47A3-A0C8-A595EA5CC917}" destId="{A2FAA5EE-715A-416D-B338-0C81EF3A5882}" srcOrd="0" destOrd="0" presId="urn:microsoft.com/office/officeart/2018/2/layout/IconVerticalSolidList"/>
    <dgm:cxn modelId="{3F16A32A-6F6E-4CB7-AA49-FF9F3C22FBAE}" type="presParOf" srcId="{9F111F79-4CA5-47A3-A0C8-A595EA5CC917}" destId="{496577F6-C257-48A4-886B-9B97F1AC96C1}" srcOrd="1" destOrd="0" presId="urn:microsoft.com/office/officeart/2018/2/layout/IconVerticalSolidList"/>
    <dgm:cxn modelId="{37A0BC6A-8A5F-4CFB-ACD4-1ECC304BA866}" type="presParOf" srcId="{9F111F79-4CA5-47A3-A0C8-A595EA5CC917}" destId="{4B1E3955-A0BA-42D0-BD88-2B0E336F523F}" srcOrd="2" destOrd="0" presId="urn:microsoft.com/office/officeart/2018/2/layout/IconVerticalSolidList"/>
    <dgm:cxn modelId="{81CFBC5D-CE0B-410D-ADD6-D4F8550E6AAA}" type="presParOf" srcId="{9F111F79-4CA5-47A3-A0C8-A595EA5CC917}" destId="{7C2D5DE6-BEA8-4EFB-B0A4-E6EC3D9B5CCA}" srcOrd="3" destOrd="0" presId="urn:microsoft.com/office/officeart/2018/2/layout/IconVerticalSolidList"/>
    <dgm:cxn modelId="{930A9848-61C2-4B98-9133-9722B89B5F35}" type="presParOf" srcId="{2F334540-2CAD-4618-888E-8216F22ACD7F}" destId="{AE20BF4A-CBC2-45F9-A475-1CFBE02F901F}" srcOrd="1" destOrd="0" presId="urn:microsoft.com/office/officeart/2018/2/layout/IconVerticalSolidList"/>
    <dgm:cxn modelId="{4914E1EC-5754-4083-B762-36715091E5CE}" type="presParOf" srcId="{2F334540-2CAD-4618-888E-8216F22ACD7F}" destId="{6E9468A5-6FA9-4E14-B085-7B74FC146B48}" srcOrd="2" destOrd="0" presId="urn:microsoft.com/office/officeart/2018/2/layout/IconVerticalSolidList"/>
    <dgm:cxn modelId="{09DC9938-83A7-4215-949D-FFAD7354644E}" type="presParOf" srcId="{6E9468A5-6FA9-4E14-B085-7B74FC146B48}" destId="{6007B86F-B3A9-4DD0-8B7D-1C245870F404}" srcOrd="0" destOrd="0" presId="urn:microsoft.com/office/officeart/2018/2/layout/IconVerticalSolidList"/>
    <dgm:cxn modelId="{3A7299EB-0DFE-46B4-B8C0-8AFA6A79D74D}" type="presParOf" srcId="{6E9468A5-6FA9-4E14-B085-7B74FC146B48}" destId="{69C918A1-B431-4897-9047-3EE6935D9314}" srcOrd="1" destOrd="0" presId="urn:microsoft.com/office/officeart/2018/2/layout/IconVerticalSolidList"/>
    <dgm:cxn modelId="{DB719DB5-9AE0-42F9-8680-6686AF83A9CD}" type="presParOf" srcId="{6E9468A5-6FA9-4E14-B085-7B74FC146B48}" destId="{989A25BF-D801-40F6-9AD8-1D2AD600FDFC}" srcOrd="2" destOrd="0" presId="urn:microsoft.com/office/officeart/2018/2/layout/IconVerticalSolidList"/>
    <dgm:cxn modelId="{1FDA9059-43EE-4BF6-BC98-B0EE5B8F7E50}" type="presParOf" srcId="{6E9468A5-6FA9-4E14-B085-7B74FC146B48}" destId="{F0CAF352-9C2D-44CC-919F-98A1FCED781C}" srcOrd="3" destOrd="0" presId="urn:microsoft.com/office/officeart/2018/2/layout/IconVerticalSolidList"/>
    <dgm:cxn modelId="{80C4E708-805D-492C-951E-3C983718D78F}" type="presParOf" srcId="{2F334540-2CAD-4618-888E-8216F22ACD7F}" destId="{87DB15B5-0DE5-403A-A0A6-035A0C3E488F}" srcOrd="3" destOrd="0" presId="urn:microsoft.com/office/officeart/2018/2/layout/IconVerticalSolidList"/>
    <dgm:cxn modelId="{22FEEBA4-B927-4511-89D4-D8857E1DD802}" type="presParOf" srcId="{2F334540-2CAD-4618-888E-8216F22ACD7F}" destId="{9F92C318-F9BA-4A90-885D-C9228819CBED}" srcOrd="4" destOrd="0" presId="urn:microsoft.com/office/officeart/2018/2/layout/IconVerticalSolidList"/>
    <dgm:cxn modelId="{57954746-8C7F-4EEF-B867-5CAA83601A63}" type="presParOf" srcId="{9F92C318-F9BA-4A90-885D-C9228819CBED}" destId="{3D8B39F6-135F-4813-AAF6-627C90BFE6D3}" srcOrd="0" destOrd="0" presId="urn:microsoft.com/office/officeart/2018/2/layout/IconVerticalSolidList"/>
    <dgm:cxn modelId="{9517233D-3403-4C56-B45F-4BC365D63DAB}" type="presParOf" srcId="{9F92C318-F9BA-4A90-885D-C9228819CBED}" destId="{3B6C0E8F-830B-49AC-BAC0-AAC3C1FCF2D6}" srcOrd="1" destOrd="0" presId="urn:microsoft.com/office/officeart/2018/2/layout/IconVerticalSolidList"/>
    <dgm:cxn modelId="{300C7E4B-CEAB-483B-89FC-E01435F68327}" type="presParOf" srcId="{9F92C318-F9BA-4A90-885D-C9228819CBED}" destId="{DD5890F3-384F-48EB-AF34-E825C8AF2752}" srcOrd="2" destOrd="0" presId="urn:microsoft.com/office/officeart/2018/2/layout/IconVerticalSolidList"/>
    <dgm:cxn modelId="{1C4B4A07-145D-4BA8-8C2A-526D57760BDC}" type="presParOf" srcId="{9F92C318-F9BA-4A90-885D-C9228819CBED}" destId="{BCF598F7-069B-42C1-BDBF-ECCA95523DF3}" srcOrd="3" destOrd="0" presId="urn:microsoft.com/office/officeart/2018/2/layout/IconVerticalSolidList"/>
    <dgm:cxn modelId="{CAEB1D32-4420-443F-B8D5-140AEA061D91}" type="presParOf" srcId="{2F334540-2CAD-4618-888E-8216F22ACD7F}" destId="{B73BDB1E-E672-40E3-8854-07917799141F}" srcOrd="5" destOrd="0" presId="urn:microsoft.com/office/officeart/2018/2/layout/IconVerticalSolidList"/>
    <dgm:cxn modelId="{A52E3C35-A463-420F-9EAF-01A19B72E016}" type="presParOf" srcId="{2F334540-2CAD-4618-888E-8216F22ACD7F}" destId="{7EB8C7D0-5E3A-435A-AF0C-2FCDCA2064B4}" srcOrd="6" destOrd="0" presId="urn:microsoft.com/office/officeart/2018/2/layout/IconVerticalSolidList"/>
    <dgm:cxn modelId="{E7ACD881-6A26-4144-91EE-DF7B07B7A183}" type="presParOf" srcId="{7EB8C7D0-5E3A-435A-AF0C-2FCDCA2064B4}" destId="{87750380-0779-4FB2-8DC6-571529F5603A}" srcOrd="0" destOrd="0" presId="urn:microsoft.com/office/officeart/2018/2/layout/IconVerticalSolidList"/>
    <dgm:cxn modelId="{BEAE283A-D1D8-4E00-9568-CCD45CDA88B2}" type="presParOf" srcId="{7EB8C7D0-5E3A-435A-AF0C-2FCDCA2064B4}" destId="{F9884BCE-CDEE-4233-BA65-196E571BAC75}" srcOrd="1" destOrd="0" presId="urn:microsoft.com/office/officeart/2018/2/layout/IconVerticalSolidList"/>
    <dgm:cxn modelId="{35AADDC3-A57C-4E9D-9690-6121054D9BD3}" type="presParOf" srcId="{7EB8C7D0-5E3A-435A-AF0C-2FCDCA2064B4}" destId="{8D9036CA-C134-4B5D-A220-4AE008D5F175}" srcOrd="2" destOrd="0" presId="urn:microsoft.com/office/officeart/2018/2/layout/IconVerticalSolidList"/>
    <dgm:cxn modelId="{53606C38-2E11-4A66-85A4-2F6B489A58DD}" type="presParOf" srcId="{7EB8C7D0-5E3A-435A-AF0C-2FCDCA2064B4}" destId="{D1004A85-1BAF-4572-ACA9-DAFAFD9D4D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3115E-ED17-4C55-9D9C-04A7D2F370C2}">
      <dsp:nvSpPr>
        <dsp:cNvPr id="0" name=""/>
        <dsp:cNvSpPr/>
      </dsp:nvSpPr>
      <dsp:spPr>
        <a:xfrm>
          <a:off x="-5771376" y="-883528"/>
          <a:ext cx="6872457" cy="6872457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C024E9-13B7-42CE-95DF-7534F602DEA8}">
      <dsp:nvSpPr>
        <dsp:cNvPr id="0" name=""/>
        <dsp:cNvSpPr/>
      </dsp:nvSpPr>
      <dsp:spPr>
        <a:xfrm>
          <a:off x="708629" y="510540"/>
          <a:ext cx="3561657" cy="102108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48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Growing Populations</a:t>
          </a:r>
        </a:p>
      </dsp:txBody>
      <dsp:txXfrm>
        <a:off x="708629" y="510540"/>
        <a:ext cx="3561657" cy="1021080"/>
      </dsp:txXfrm>
    </dsp:sp>
    <dsp:sp modelId="{35A89593-CD33-4783-B9F0-765D22B6E11B}">
      <dsp:nvSpPr>
        <dsp:cNvPr id="0" name=""/>
        <dsp:cNvSpPr/>
      </dsp:nvSpPr>
      <dsp:spPr>
        <a:xfrm>
          <a:off x="70454" y="382905"/>
          <a:ext cx="1276350" cy="1276350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8575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AB451-FB93-4C26-B595-C402FDBE323C}">
      <dsp:nvSpPr>
        <dsp:cNvPr id="0" name=""/>
        <dsp:cNvSpPr/>
      </dsp:nvSpPr>
      <dsp:spPr>
        <a:xfrm>
          <a:off x="1079792" y="2042160"/>
          <a:ext cx="3190495" cy="102108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482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Restoration Needs</a:t>
          </a:r>
        </a:p>
      </dsp:txBody>
      <dsp:txXfrm>
        <a:off x="1079792" y="2042160"/>
        <a:ext cx="3190495" cy="1021080"/>
      </dsp:txXfrm>
    </dsp:sp>
    <dsp:sp modelId="{6E3CFAAA-2716-4C73-A63B-EFA486F82108}">
      <dsp:nvSpPr>
        <dsp:cNvPr id="0" name=""/>
        <dsp:cNvSpPr/>
      </dsp:nvSpPr>
      <dsp:spPr>
        <a:xfrm>
          <a:off x="441617" y="1914525"/>
          <a:ext cx="1276350" cy="1276350"/>
        </a:xfrm>
        <a:prstGeom prst="ellipse">
          <a:avLst/>
        </a:prstGeom>
        <a:blipFill rotWithShape="0">
          <a:blip xmlns:r="http://schemas.openxmlformats.org/officeDocument/2006/relationships" r:embed="rId2">
            <a:alphaModFix/>
          </a:blip>
          <a:srcRect/>
          <a:stretch>
            <a:fillRect l="-25000" r="-25000"/>
          </a:stretch>
        </a:blipFill>
        <a:ln w="28575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6091F-EAD5-442D-8D49-4001AA076F80}">
      <dsp:nvSpPr>
        <dsp:cNvPr id="0" name=""/>
        <dsp:cNvSpPr/>
      </dsp:nvSpPr>
      <dsp:spPr>
        <a:xfrm>
          <a:off x="708629" y="3573780"/>
          <a:ext cx="3561657" cy="1021080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0482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/>
            <a:t>Drought</a:t>
          </a:r>
        </a:p>
      </dsp:txBody>
      <dsp:txXfrm>
        <a:off x="708629" y="3573780"/>
        <a:ext cx="3561657" cy="1021080"/>
      </dsp:txXfrm>
    </dsp:sp>
    <dsp:sp modelId="{521741CD-B39E-4057-8338-113386625BEF}">
      <dsp:nvSpPr>
        <dsp:cNvPr id="0" name=""/>
        <dsp:cNvSpPr/>
      </dsp:nvSpPr>
      <dsp:spPr>
        <a:xfrm>
          <a:off x="70454" y="3446145"/>
          <a:ext cx="1276350" cy="1276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6EFDB9-FAD5-4D8F-B1C8-E1CB28118404}">
      <dsp:nvSpPr>
        <dsp:cNvPr id="0" name=""/>
        <dsp:cNvSpPr/>
      </dsp:nvSpPr>
      <dsp:spPr>
        <a:xfrm rot="5400000">
          <a:off x="587128" y="1267133"/>
          <a:ext cx="1754651" cy="29196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9F8F4-BA02-4538-945D-EAC04681AF5A}">
      <dsp:nvSpPr>
        <dsp:cNvPr id="0" name=""/>
        <dsp:cNvSpPr/>
      </dsp:nvSpPr>
      <dsp:spPr>
        <a:xfrm>
          <a:off x="278325" y="2140835"/>
          <a:ext cx="2857945" cy="2310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CWMP Phase 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Drought Contingency Plans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Water Marketing Strategy Grants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Water Conservation Field Services Program</a:t>
          </a:r>
        </a:p>
      </dsp:txBody>
      <dsp:txXfrm>
        <a:off x="278325" y="2140835"/>
        <a:ext cx="2857945" cy="2310539"/>
      </dsp:txXfrm>
    </dsp:sp>
    <dsp:sp modelId="{E7322A99-5E29-4DE1-B3F8-C0362A3B0619}">
      <dsp:nvSpPr>
        <dsp:cNvPr id="0" name=""/>
        <dsp:cNvSpPr/>
      </dsp:nvSpPr>
      <dsp:spPr>
        <a:xfrm>
          <a:off x="2466804" y="1215052"/>
          <a:ext cx="497343" cy="497343"/>
        </a:xfrm>
        <a:prstGeom prst="triangle">
          <a:avLst>
            <a:gd name="adj" fmla="val 100000"/>
          </a:avLst>
        </a:prstGeom>
        <a:solidFill>
          <a:schemeClr val="accent1">
            <a:shade val="80000"/>
            <a:hueOff val="67816"/>
            <a:satOff val="1294"/>
            <a:lumOff val="5714"/>
            <a:alphaOff val="0"/>
          </a:schemeClr>
        </a:solidFill>
        <a:ln w="12700" cap="flat" cmpd="sng" algn="ctr">
          <a:solidFill>
            <a:schemeClr val="accent1">
              <a:shade val="80000"/>
              <a:hueOff val="67816"/>
              <a:satOff val="1294"/>
              <a:lumOff val="57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69B80-48B8-4546-84A3-F8069CE8F916}">
      <dsp:nvSpPr>
        <dsp:cNvPr id="0" name=""/>
        <dsp:cNvSpPr/>
      </dsp:nvSpPr>
      <dsp:spPr>
        <a:xfrm rot="5400000">
          <a:off x="3934329" y="986070"/>
          <a:ext cx="1741877" cy="29196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80000"/>
            <a:hueOff val="135632"/>
            <a:satOff val="2588"/>
            <a:lumOff val="11428"/>
            <a:alphaOff val="0"/>
          </a:schemeClr>
        </a:solidFill>
        <a:ln w="12700" cap="flat" cmpd="sng" algn="ctr">
          <a:solidFill>
            <a:schemeClr val="accent1">
              <a:shade val="80000"/>
              <a:hueOff val="135632"/>
              <a:satOff val="2588"/>
              <a:lumOff val="114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42A90-4A59-4043-AD3E-2E2B3D3A4F41}">
      <dsp:nvSpPr>
        <dsp:cNvPr id="0" name=""/>
        <dsp:cNvSpPr/>
      </dsp:nvSpPr>
      <dsp:spPr>
        <a:xfrm>
          <a:off x="3615917" y="1874572"/>
          <a:ext cx="2635921" cy="1603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Applied Science Tools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Drought Resiliency Projects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Reservoir Operations Pilots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Water Management Options Pilots</a:t>
          </a:r>
        </a:p>
      </dsp:txBody>
      <dsp:txXfrm>
        <a:off x="3615917" y="1874572"/>
        <a:ext cx="2635921" cy="1603445"/>
      </dsp:txXfrm>
    </dsp:sp>
    <dsp:sp modelId="{7F3FAFB3-9EC0-41FD-8008-4EE0DDAA8D7A}">
      <dsp:nvSpPr>
        <dsp:cNvPr id="0" name=""/>
        <dsp:cNvSpPr/>
      </dsp:nvSpPr>
      <dsp:spPr>
        <a:xfrm>
          <a:off x="5860531" y="849206"/>
          <a:ext cx="497343" cy="497343"/>
        </a:xfrm>
        <a:prstGeom prst="triangle">
          <a:avLst>
            <a:gd name="adj" fmla="val 100000"/>
          </a:avLst>
        </a:prstGeom>
        <a:solidFill>
          <a:schemeClr val="accent1">
            <a:shade val="80000"/>
            <a:hueOff val="203448"/>
            <a:satOff val="3881"/>
            <a:lumOff val="17141"/>
            <a:alphaOff val="0"/>
          </a:schemeClr>
        </a:solidFill>
        <a:ln w="12700" cap="flat" cmpd="sng" algn="ctr">
          <a:solidFill>
            <a:schemeClr val="accent1">
              <a:shade val="80000"/>
              <a:hueOff val="203448"/>
              <a:satOff val="3881"/>
              <a:lumOff val="171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4C785A-2B26-4F8C-A939-F416BFEBBFEE}">
      <dsp:nvSpPr>
        <dsp:cNvPr id="0" name=""/>
        <dsp:cNvSpPr/>
      </dsp:nvSpPr>
      <dsp:spPr>
        <a:xfrm rot="5400000">
          <a:off x="7274246" y="738411"/>
          <a:ext cx="1754651" cy="291969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7F8233-77D6-45D0-AC07-C1CE25657884}">
      <dsp:nvSpPr>
        <dsp:cNvPr id="0" name=""/>
        <dsp:cNvSpPr/>
      </dsp:nvSpPr>
      <dsp:spPr>
        <a:xfrm>
          <a:off x="6970154" y="1602499"/>
          <a:ext cx="2635921" cy="1917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Environmental Water Resources Projects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Drought Resiliency Projects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Small-Scale Water Efficiency Projects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Water and Energy Efficiency Grants</a:t>
          </a:r>
        </a:p>
      </dsp:txBody>
      <dsp:txXfrm>
        <a:off x="6970154" y="1602499"/>
        <a:ext cx="2635921" cy="19170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FAA5EE-715A-416D-B338-0C81EF3A5882}">
      <dsp:nvSpPr>
        <dsp:cNvPr id="0" name=""/>
        <dsp:cNvSpPr/>
      </dsp:nvSpPr>
      <dsp:spPr>
        <a:xfrm>
          <a:off x="0" y="1709"/>
          <a:ext cx="11704320" cy="866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577F6-C257-48A4-886B-9B97F1AC96C1}">
      <dsp:nvSpPr>
        <dsp:cNvPr id="0" name=""/>
        <dsp:cNvSpPr/>
      </dsp:nvSpPr>
      <dsp:spPr>
        <a:xfrm>
          <a:off x="262112" y="196669"/>
          <a:ext cx="476568" cy="476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D5DE6-BEA8-4EFB-B0A4-E6EC3D9B5CCA}">
      <dsp:nvSpPr>
        <dsp:cNvPr id="0" name=""/>
        <dsp:cNvSpPr/>
      </dsp:nvSpPr>
      <dsp:spPr>
        <a:xfrm>
          <a:off x="1000794" y="1709"/>
          <a:ext cx="10703525" cy="866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03" tIns="91703" rIns="91703" bIns="9170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Most WaterSMART activities are grant programs</a:t>
          </a:r>
          <a:endParaRPr lang="en-US" sz="1700" kern="1200"/>
        </a:p>
      </dsp:txBody>
      <dsp:txXfrm>
        <a:off x="1000794" y="1709"/>
        <a:ext cx="10703525" cy="866488"/>
      </dsp:txXfrm>
    </dsp:sp>
    <dsp:sp modelId="{6007B86F-B3A9-4DD0-8B7D-1C245870F404}">
      <dsp:nvSpPr>
        <dsp:cNvPr id="0" name=""/>
        <dsp:cNvSpPr/>
      </dsp:nvSpPr>
      <dsp:spPr>
        <a:xfrm>
          <a:off x="0" y="1084820"/>
          <a:ext cx="11704320" cy="866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918A1-B431-4897-9047-3EE6935D9314}">
      <dsp:nvSpPr>
        <dsp:cNvPr id="0" name=""/>
        <dsp:cNvSpPr/>
      </dsp:nvSpPr>
      <dsp:spPr>
        <a:xfrm>
          <a:off x="262112" y="1279779"/>
          <a:ext cx="476568" cy="476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CAF352-9C2D-44CC-919F-98A1FCED781C}">
      <dsp:nvSpPr>
        <dsp:cNvPr id="0" name=""/>
        <dsp:cNvSpPr/>
      </dsp:nvSpPr>
      <dsp:spPr>
        <a:xfrm>
          <a:off x="1000794" y="1084820"/>
          <a:ext cx="10703525" cy="866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03" tIns="91703" rIns="91703" bIns="9170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Generally a 50% non-Federal cost share is required for grants under WaterSMART</a:t>
          </a:r>
          <a:endParaRPr lang="en-US" sz="1700" kern="1200"/>
        </a:p>
      </dsp:txBody>
      <dsp:txXfrm>
        <a:off x="1000794" y="1084820"/>
        <a:ext cx="10703525" cy="866488"/>
      </dsp:txXfrm>
    </dsp:sp>
    <dsp:sp modelId="{3D8B39F6-135F-4813-AAF6-627C90BFE6D3}">
      <dsp:nvSpPr>
        <dsp:cNvPr id="0" name=""/>
        <dsp:cNvSpPr/>
      </dsp:nvSpPr>
      <dsp:spPr>
        <a:xfrm>
          <a:off x="0" y="2167930"/>
          <a:ext cx="11704320" cy="866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C0E8F-830B-49AC-BAC0-AAC3C1FCF2D6}">
      <dsp:nvSpPr>
        <dsp:cNvPr id="0" name=""/>
        <dsp:cNvSpPr/>
      </dsp:nvSpPr>
      <dsp:spPr>
        <a:xfrm>
          <a:off x="262112" y="2362890"/>
          <a:ext cx="476568" cy="476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598F7-069B-42C1-BDBF-ECCA95523DF3}">
      <dsp:nvSpPr>
        <dsp:cNvPr id="0" name=""/>
        <dsp:cNvSpPr/>
      </dsp:nvSpPr>
      <dsp:spPr>
        <a:xfrm>
          <a:off x="1000794" y="2167930"/>
          <a:ext cx="10703525" cy="866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03" tIns="91703" rIns="91703" bIns="9170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Applicants include entities such as states, tribes, cities, water districts, irrigation districts, watershed groups, non-profits, and flood control districts within the 17 Western United States and Territories, AK, HI, and Puerto Rico</a:t>
          </a:r>
          <a:endParaRPr lang="en-US" sz="1700" kern="1200"/>
        </a:p>
      </dsp:txBody>
      <dsp:txXfrm>
        <a:off x="1000794" y="2167930"/>
        <a:ext cx="10703525" cy="866488"/>
      </dsp:txXfrm>
    </dsp:sp>
    <dsp:sp modelId="{87750380-0779-4FB2-8DC6-571529F5603A}">
      <dsp:nvSpPr>
        <dsp:cNvPr id="0" name=""/>
        <dsp:cNvSpPr/>
      </dsp:nvSpPr>
      <dsp:spPr>
        <a:xfrm>
          <a:off x="0" y="3251040"/>
          <a:ext cx="11704320" cy="8664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884BCE-CDEE-4233-BA65-196E571BAC75}">
      <dsp:nvSpPr>
        <dsp:cNvPr id="0" name=""/>
        <dsp:cNvSpPr/>
      </dsp:nvSpPr>
      <dsp:spPr>
        <a:xfrm>
          <a:off x="262112" y="3446000"/>
          <a:ext cx="476568" cy="4765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04A85-1BAF-4572-ACA9-DAFAFD9D4DD8}">
      <dsp:nvSpPr>
        <dsp:cNvPr id="0" name=""/>
        <dsp:cNvSpPr/>
      </dsp:nvSpPr>
      <dsp:spPr>
        <a:xfrm>
          <a:off x="1000794" y="3251040"/>
          <a:ext cx="10703525" cy="866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03" tIns="91703" rIns="91703" bIns="91703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i="0" kern="1200"/>
            <a:t>Funding is allocated through annual competitive processes  </a:t>
          </a:r>
          <a:endParaRPr lang="en-US" sz="1700" kern="1200"/>
        </a:p>
      </dsp:txBody>
      <dsp:txXfrm>
        <a:off x="1000794" y="3251040"/>
        <a:ext cx="10703525" cy="866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19A9F-38AC-6D41-A3AB-063BEB6D85DE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D3B3B-75AC-574E-A42F-AEFC8DAF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9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91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4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bg1"/>
                </a:solidFill>
              </a:rPr>
              <a:t>Eligible applicants: </a:t>
            </a:r>
            <a:r>
              <a:rPr lang="en-US"/>
              <a:t>states, tribes, irrigation districts, water districts, universities, nonprofit research institutions, organizations with water or power delivery authority, or nonprofit organizations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4BAD-AEF0-463D-B7D3-0B2EA90A12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02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32128-98AE-466D-94E6-020A3F126C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136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23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9" indent="-181229">
              <a:buFont typeface="Arial" panose="020B0604020202020204" pitchFamily="34" charset="0"/>
              <a:buChar char="•"/>
            </a:pPr>
            <a:r>
              <a:rPr lang="en-US" dirty="0"/>
              <a:t>A Reclamation team is currently developing program criteria and example project types.  </a:t>
            </a:r>
          </a:p>
          <a:p>
            <a:pPr marL="181229" indent="-181229">
              <a:buFont typeface="Arial" panose="020B0604020202020204" pitchFamily="34" charset="0"/>
              <a:buChar char="•"/>
            </a:pPr>
            <a:r>
              <a:rPr lang="en-US" dirty="0"/>
              <a:t>We expect to provide an opportunity for public comment on the criteria this fall, with a funding opportunity by the end of the year. </a:t>
            </a:r>
          </a:p>
          <a:p>
            <a:pPr marL="181229" indent="-181229">
              <a:buFont typeface="Arial" panose="020B0604020202020204" pitchFamily="34" charset="0"/>
              <a:buChar char="•"/>
            </a:pPr>
            <a:endParaRPr lang="en-US" dirty="0"/>
          </a:p>
          <a:p>
            <a:pPr marL="181229" indent="-181229">
              <a:buFont typeface="Arial" panose="020B0604020202020204" pitchFamily="34" charset="0"/>
              <a:buChar char="•"/>
            </a:pPr>
            <a:r>
              <a:rPr lang="en-US" dirty="0"/>
              <a:t>Removal or modification of a dam requires owner consent or no written objection form entities that collectively receive 1/3 or more of the water or power from the facility</a:t>
            </a:r>
          </a:p>
          <a:p>
            <a:pPr marL="181229" indent="-181229">
              <a:buFont typeface="Arial" panose="020B0604020202020204" pitchFamily="34" charset="0"/>
              <a:buChar char="•"/>
            </a:pPr>
            <a:r>
              <a:rPr lang="en-US" dirty="0"/>
              <a:t>Public comment will be considered prior to initiating a project</a:t>
            </a:r>
          </a:p>
          <a:p>
            <a:endParaRPr lang="en-US" dirty="0"/>
          </a:p>
          <a:p>
            <a:pPr marL="664505" lvl="1" indent="-181229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22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54">
              <a:defRPr/>
            </a:pPr>
            <a:r>
              <a:rPr lang="en-US">
                <a:solidFill>
                  <a:schemeClr val="bg1"/>
                </a:solidFill>
              </a:rPr>
              <a:t>Eligible applicants: </a:t>
            </a:r>
            <a:r>
              <a:rPr lang="en-US"/>
              <a:t>states, tribes, irrigation districts, water districts, universities, nonprofit research institutions, organizations with water or power delivery authority, or nonprofit organizations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E4BAD-AEF0-463D-B7D3-0B2EA90A12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002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wrap="square" lIns="93175" tIns="46575" rIns="93175" bIns="46575" anchor="b" anchorCtr="0">
            <a:noAutofit/>
          </a:bodyPr>
          <a:lstStyle/>
          <a:p>
            <a:pPr marL="0" marR="0" lvl="0" indent="-190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-1905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25000"/>
                <a:buFont typeface="Calibri"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3094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D3B3B-75AC-574E-A42F-AEFC8DAFA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617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32128-98AE-466D-94E6-020A3F126C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461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32128-98AE-466D-94E6-020A3F126C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053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03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spcAft>
                <a:spcPts val="450"/>
              </a:spcAft>
              <a:buFont typeface="Arial"/>
              <a:buNone/>
            </a:pPr>
            <a:r>
              <a:rPr lang="en-US" altLang="en-US" sz="260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 visualization site is an interactive tool including:</a:t>
            </a:r>
            <a:endParaRPr lang="en-US"/>
          </a:p>
          <a:p>
            <a:pPr marL="0" lvl="1" indent="-114300" eaLnBrk="1" hangingPunct="1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 altLang="en-US" sz="260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Interactive maps</a:t>
            </a:r>
          </a:p>
          <a:p>
            <a:pPr marL="0" lvl="1" indent="-114300" eaLnBrk="1" hangingPunct="1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 altLang="en-US" sz="260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Featured project tours</a:t>
            </a:r>
          </a:p>
          <a:p>
            <a:pPr marL="0" lvl="1" indent="-114300" eaLnBrk="1" hangingPunct="1">
              <a:lnSpc>
                <a:spcPct val="90000"/>
              </a:lnSpc>
              <a:spcAft>
                <a:spcPts val="450"/>
              </a:spcAft>
              <a:buFont typeface="Arial"/>
              <a:buChar char="•"/>
            </a:pPr>
            <a:r>
              <a:rPr lang="en-US" altLang="en-US" sz="260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Program growth over time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12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50888" y="1182688"/>
            <a:ext cx="5676900" cy="3194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917" y="4820031"/>
            <a:ext cx="5743335" cy="3726550"/>
          </a:xfrm>
        </p:spPr>
        <p:txBody>
          <a:bodyPr>
            <a:normAutofit/>
          </a:bodyPr>
          <a:lstStyle/>
          <a:p>
            <a:pPr defTabSz="950969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72662" indent="-297177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88710" indent="-23774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64194" indent="-23774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139679" indent="-237742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615162" indent="-237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90646" indent="-237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566131" indent="-237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4041615" indent="-23774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DA66459-5C07-47B7-B6C3-E8B62FC928FC}" type="slidenum">
              <a:rPr lang="en-US" altLang="en-US">
                <a:solidFill>
                  <a:prstClr val="black"/>
                </a:solidFill>
              </a:rPr>
              <a:pPr eaLnBrk="1" hangingPunct="1"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1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41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3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39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47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16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27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Eligible applicants: S</a:t>
            </a:r>
            <a:r>
              <a:rPr lang="en-US">
                <a:solidFill>
                  <a:schemeClr val="bg1"/>
                </a:solidFill>
              </a:rPr>
              <a:t>tates, tribes, irrigation and water districts and other entities with water delivery authority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/>
              <a:t>Program Objective:</a:t>
            </a:r>
            <a:r>
              <a:rPr lang="en-US" sz="1800"/>
              <a:t> </a:t>
            </a:r>
            <a:r>
              <a:rPr lang="en-US" sz="1200" b="0"/>
              <a:t>Water markets between willing buyers and sellers can help meet demands efficiently in times of shortages, preventing conflicts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D3B3B-75AC-574E-A42F-AEFC8DAFA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292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32128-98AE-466D-94E6-020A3F126C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6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v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5472" y="6400799"/>
            <a:ext cx="2743200" cy="3651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125E9D-4D35-7747-8ADA-CA687A74F2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E2FBE1-ED95-4A48-A122-EEC20C170C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3" name="Picture 2" descr="Reclamation logo with a shield of a dam with water flowing over it.">
            <a:extLst>
              <a:ext uri="{FF2B5EF4-FFF2-40B4-BE49-F238E27FC236}">
                <a16:creationId xmlns:a16="http://schemas.microsoft.com/office/drawing/2014/main" id="{E042B84B-9C66-D847-90D9-DF527311A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edi Reservoir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B7B7D0-879D-374E-A7E4-3ED454D49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AE7656-E318-B746-8E3C-1A175B203D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9" name="Picture 8" descr="Reclamation Logo with a shield of a dam with water coming over it.">
            <a:extLst>
              <a:ext uri="{FF2B5EF4-FFF2-40B4-BE49-F238E27FC236}">
                <a16:creationId xmlns:a16="http://schemas.microsoft.com/office/drawing/2014/main" id="{EA3A73DA-679F-074A-96C1-E615A9DB6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uckee River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956179-10B6-D343-9592-127F31DD41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F594-4306-0F42-895A-C4C718D65D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AE80E283-ECAE-E44C-A8FC-0CAA512009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82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fting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50674D-E10E-9547-8E97-9764DEE265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5B67A1-0D79-9340-AD59-829740133C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7F51B79B-C4ED-8849-927E-8CEA64E476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2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CEFC0C2-A130-9146-A779-7D2BF5FF56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52678"/>
            <a:ext cx="9144000" cy="2387600"/>
          </a:xfrm>
          <a:effectLst/>
        </p:spPr>
        <p:txBody>
          <a:bodyPr anchor="b"/>
          <a:lstStyle>
            <a:lvl1pPr algn="l">
              <a:defRPr sz="6000" b="1" i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F25F8E-0532-8E47-9BD2-6B61DE319C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32353"/>
            <a:ext cx="9144000" cy="165576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D2C275-E6B8-6B41-B0DA-05842798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" y="6400799"/>
            <a:ext cx="2743200" cy="365125"/>
          </a:xfrm>
          <a:effectLst/>
        </p:spPr>
        <p:txBody>
          <a:bodyPr/>
          <a:lstStyle>
            <a:lvl1pPr algn="l">
              <a:defRPr b="1" i="0">
                <a:solidFill>
                  <a:srgbClr val="003E52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Reclamation Logo with a shield of a dam with water coming over it.">
            <a:extLst>
              <a:ext uri="{FF2B5EF4-FFF2-40B4-BE49-F238E27FC236}">
                <a16:creationId xmlns:a16="http://schemas.microsoft.com/office/drawing/2014/main" id="{F7A0F34E-4FE3-414C-ABF2-18E0EA097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7C424-6CF4-1C48-9E16-CCD580512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28800"/>
            <a:ext cx="1170432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DA5A0AA-839E-DC4B-9CE9-63A01A0F22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468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56769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56769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177" y="6400799"/>
            <a:ext cx="2743200" cy="365125"/>
          </a:xfrm>
        </p:spPr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680583B-BC6D-7849-AA09-9936EB956E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752" y="0"/>
            <a:ext cx="61722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AF630C4-9FDA-4544-BEBA-59DDF9CFA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593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w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43840" y="1282700"/>
            <a:ext cx="11704320" cy="223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11704320" cy="763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397EA4-3422-8346-8A01-84C0760291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57600"/>
            <a:ext cx="12192000" cy="330034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BD53839-A870-CB42-AA25-4D5DE894C8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813717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09ABE3-6B9D-A047-8478-3EB36A9B87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6480" y="1810512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BC9EFA7-0C7B-3B4D-84C6-D9ECAD9A2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05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0A0278B-38E8-E740-8686-83D8227BC2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49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26B73D7-2EB5-924E-9437-EEA7FAD948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407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en Canyon Title Slide"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271684-AFEB-3C4E-B24C-66AB0D665A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9AE1B03-E323-BC4C-B8FB-529E31BA0A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7AFD07AD-7827-7140-B4A2-C25A2D02A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20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CC98CAC-2EC6-814D-BD87-A43FF2421E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776" y="0"/>
            <a:ext cx="7123176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BF4CB59-E142-7A4E-8A14-BDEDBE96CA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928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D425A3-2A5C-5240-9A70-92CB57C5ED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216766"/>
            <a:ext cx="9144000" cy="1994419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Contact Information Goes Here</a:t>
            </a:r>
            <a:br>
              <a:rPr lang="en-US"/>
            </a:br>
            <a:r>
              <a:rPr lang="en-US"/>
              <a:t>No more than four lines</a:t>
            </a:r>
          </a:p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67FCA-AF25-0945-AAAC-AC64FE0144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409" y="5123170"/>
            <a:ext cx="3337560" cy="10948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813717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126480" y="1813717"/>
            <a:ext cx="580644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69FB-C793-4A3E-B5DB-4F4E3BD139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283696" y="5824728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61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69FB-C793-4A3E-B5DB-4F4E3BD139D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 descr="Reclamation Logo"/>
          <p:cNvSpPr>
            <a:spLocks noGrp="1"/>
          </p:cNvSpPr>
          <p:nvPr>
            <p:ph type="ftr" sz="quarter" idx="11"/>
          </p:nvPr>
        </p:nvSpPr>
        <p:spPr>
          <a:xfrm>
            <a:off x="11284351" y="5828613"/>
            <a:ext cx="777240" cy="914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rgbClr val="003E52">
                    <a:alpha val="0"/>
                  </a:srgb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70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2DA61-96D0-3845-8C5E-0D209D24FDF3}" type="datetime1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3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Coule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E44A16-C447-684C-9061-11E02701A7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7C8E9E-3391-8042-A6AD-6A475775E0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10" name="Picture 9" descr="Reclamation Logo with a shield of a dam with water coming over it.">
            <a:extLst>
              <a:ext uri="{FF2B5EF4-FFF2-40B4-BE49-F238E27FC236}">
                <a16:creationId xmlns:a16="http://schemas.microsoft.com/office/drawing/2014/main" id="{B2650061-4C58-3843-99D4-8E7FFC58EC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160629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1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Shasta Dam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082" y="6400800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ECC618-E7BB-764C-8FEA-AEF3A9EA50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0B0A8CA-98B3-6744-A45F-4BC538E816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8" name="Picture 7" descr="Reclamation Logo with a shield of a dam with water coming over it.">
            <a:extLst>
              <a:ext uri="{FF2B5EF4-FFF2-40B4-BE49-F238E27FC236}">
                <a16:creationId xmlns:a16="http://schemas.microsoft.com/office/drawing/2014/main" id="{261EBE97-3737-E14B-B214-9FC0B98516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ker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558989-C3C3-4A42-8719-949625AE44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954233-3947-A447-ADA9-B864A2B747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9" name="Picture 8" descr="Reclamation logo with a shield of a dam with water flowing over it.">
            <a:extLst>
              <a:ext uri="{FF2B5EF4-FFF2-40B4-BE49-F238E27FC236}">
                <a16:creationId xmlns:a16="http://schemas.microsoft.com/office/drawing/2014/main" id="{96F2B6A2-B572-7346-A3BA-A427CDB943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15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iant Dam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541AF7-6382-4E4B-BE8F-205E37002D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196468A-A65E-1B4E-AB77-DCBC8570C2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  <a:p>
            <a:endParaRPr lang="en-US"/>
          </a:p>
        </p:txBody>
      </p:sp>
      <p:pic>
        <p:nvPicPr>
          <p:cNvPr id="9" name="Picture 8" descr="Reclamation logo with a shield of a dam with water flowing over it.">
            <a:extLst>
              <a:ext uri="{FF2B5EF4-FFF2-40B4-BE49-F238E27FC236}">
                <a16:creationId xmlns:a16="http://schemas.microsoft.com/office/drawing/2014/main" id="{F976217D-518E-1347-BD75-969E8840EC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89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992ED3-6486-3F44-8241-DDD3830323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0D132B6-583F-954B-A61C-A25D49DF58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8" name="Picture 7" descr="Reclamation Logo with a shield of a dam with water coming over it.">
            <a:extLst>
              <a:ext uri="{FF2B5EF4-FFF2-40B4-BE49-F238E27FC236}">
                <a16:creationId xmlns:a16="http://schemas.microsoft.com/office/drawing/2014/main" id="{DD72EDF4-091B-2B46-BA4B-248CDA98F0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960" y="133735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98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werline 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6248D53A-3267-2044-9336-32DCEC3206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54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 userDrawn="1">
          <p15:clr>
            <a:srgbClr val="FBAE40"/>
          </p15:clr>
        </p15:guide>
        <p15:guide id="2" pos="1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dropower Generation Title Slide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18" y="6400799"/>
            <a:ext cx="2743200" cy="365125"/>
          </a:xfrm>
        </p:spPr>
        <p:txBody>
          <a:bodyPr/>
          <a:lstStyle>
            <a:lvl1pPr algn="l">
              <a:defRPr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0E6C8A-89DB-1747-B47D-DD150185AD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44013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Title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85A008C-26E4-E547-9FC4-A81234CDB7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23688"/>
            <a:ext cx="9144000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goes here</a:t>
            </a:r>
            <a:br>
              <a:rPr lang="en-US"/>
            </a:br>
            <a:r>
              <a:rPr lang="en-US"/>
              <a:t>No more than two lines</a:t>
            </a:r>
          </a:p>
        </p:txBody>
      </p:sp>
      <p:pic>
        <p:nvPicPr>
          <p:cNvPr id="7" name="Picture 6" descr="Reclamation logo with a shield of a dam with water flowing over it.">
            <a:extLst>
              <a:ext uri="{FF2B5EF4-FFF2-40B4-BE49-F238E27FC236}">
                <a16:creationId xmlns:a16="http://schemas.microsoft.com/office/drawing/2014/main" id="{13A1E567-7374-1945-BE9E-4D0CE5C1E5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9741" y="235913"/>
            <a:ext cx="3657600" cy="119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6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25625"/>
            <a:ext cx="1170432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409" y="6394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3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49" r:id="rId13"/>
    <p:sldLayoutId id="2147483650" r:id="rId14"/>
    <p:sldLayoutId id="2147483652" r:id="rId15"/>
    <p:sldLayoutId id="2147483669" r:id="rId16"/>
    <p:sldLayoutId id="2147483653" r:id="rId17"/>
    <p:sldLayoutId id="2147483654" r:id="rId18"/>
    <p:sldLayoutId id="2147483655" r:id="rId19"/>
    <p:sldLayoutId id="2147483657" r:id="rId20"/>
    <p:sldLayoutId id="2147483670" r:id="rId21"/>
    <p:sldLayoutId id="2147483685" r:id="rId22"/>
    <p:sldLayoutId id="2147483687" r:id="rId23"/>
    <p:sldLayoutId id="2147483688" r:id="rId2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ts.gov/web/grants/forms/sf-424-family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ts.gov/web/grants/forms/sf-424-family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usbr.gov/watersmart/index.html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hyperlink" Target="http://arcg.is/1TcT68S" TargetMode="External"/><Relationship Id="rId4" Type="http://schemas.openxmlformats.org/officeDocument/2006/relationships/hyperlink" Target="http://www.grants.gov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DFCE9-8EF5-4849-9CEB-B0E315FC7D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WaterSMART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E3798F-1967-4188-ADAC-8CE237724E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egoe UI Semibold"/>
                <a:cs typeface="Segoe UI Semibold"/>
              </a:rPr>
              <a:t>Sheri Looper &amp; Katherine Tucker</a:t>
            </a:r>
          </a:p>
          <a:p>
            <a:r>
              <a:rPr lang="en-US" dirty="0">
                <a:latin typeface="Segoe UI Semibold"/>
                <a:cs typeface="Segoe UI Semibold"/>
              </a:rPr>
              <a:t>Water Resources and Planning Office </a:t>
            </a:r>
            <a:endParaRPr lang="en-US" dirty="0"/>
          </a:p>
          <a:p>
            <a:r>
              <a:rPr lang="en-US" dirty="0">
                <a:latin typeface="Segoe UI Semibold"/>
                <a:cs typeface="Segoe UI Semibold"/>
              </a:rPr>
              <a:t>November 30, 2022</a:t>
            </a:r>
          </a:p>
        </p:txBody>
      </p:sp>
    </p:spTree>
    <p:extLst>
      <p:ext uri="{BB962C8B-B14F-4D97-AF65-F5344CB8AC3E}">
        <p14:creationId xmlns:p14="http://schemas.microsoft.com/office/powerpoint/2010/main" val="1664732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613331-F370-4F5D-A644-551C1C3052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" r="30"/>
          <a:stretch/>
        </p:blipFill>
        <p:spPr>
          <a:xfrm>
            <a:off x="6093357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41230"/>
            <a:ext cx="7072573" cy="1600200"/>
          </a:xfrm>
        </p:spPr>
        <p:txBody>
          <a:bodyPr/>
          <a:lstStyle/>
          <a:p>
            <a:r>
              <a:rPr lang="en-US" sz="3800"/>
              <a:t>Drought Response Program </a:t>
            </a:r>
            <a:br>
              <a:rPr lang="en-US" sz="2800"/>
            </a:br>
            <a:r>
              <a:rPr lang="en-US" sz="2800" i="1"/>
              <a:t>Drought Resiliency Projects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" y="1433567"/>
            <a:ext cx="5925717" cy="5250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Eligible Project 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Infrastructure Improvements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New conveyance system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Additional water storage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Recharge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Capture and treat alternative supplies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Decision Support Tools &amp; Modeling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Environmental Protection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r>
              <a:rPr lang="en-US" sz="2400" dirty="0"/>
              <a:t>Funding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 Semibold"/>
                <a:cs typeface="Segoe UI Semibold"/>
              </a:rPr>
              <a:t>Funding Level I: $</a:t>
            </a:r>
            <a:r>
              <a:rPr lang="en-US" sz="1600" dirty="0" err="1">
                <a:latin typeface="Segoe UI Semibold"/>
                <a:cs typeface="Segoe UI Semibold"/>
              </a:rPr>
              <a:t>500k</a:t>
            </a:r>
            <a:r>
              <a:rPr lang="en-US" sz="1600" dirty="0">
                <a:latin typeface="Segoe UI Semibold"/>
                <a:cs typeface="Segoe UI Semibold"/>
              </a:rPr>
              <a:t>, projects completed in  2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 Semibold"/>
                <a:cs typeface="Segoe UI Semibold"/>
              </a:rPr>
              <a:t>Funding Level II: $2 million, projects completed in 3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 Semibold"/>
                <a:cs typeface="Segoe UI Semibold"/>
              </a:rPr>
              <a:t>Funding Level III: $5 million, projects completed in 3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Segoe UI Semibold"/>
                <a:cs typeface="Segoe UI Semibold"/>
              </a:rPr>
              <a:t>Non-Federal Cost Share: 50% or greater</a:t>
            </a:r>
          </a:p>
          <a:p>
            <a:pPr lvl="1"/>
            <a:endParaRPr lang="en-US" sz="1600" dirty="0">
              <a:latin typeface="Segoe UI Semibold"/>
              <a:cs typeface="Segoe UI Semibold"/>
            </a:endParaRPr>
          </a:p>
          <a:p>
            <a:pPr lvl="1"/>
            <a:endParaRPr lang="en-US" sz="1800" i="1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4C222-5AED-45A8-8A21-B1B017EF4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A08266-3DEA-4C2C-AF5F-ED7AB03B879C}"/>
              </a:ext>
            </a:extLst>
          </p:cNvPr>
          <p:cNvCxnSpPr>
            <a:cxnSpLocks/>
          </p:cNvCxnSpPr>
          <p:nvPr/>
        </p:nvCxnSpPr>
        <p:spPr>
          <a:xfrm>
            <a:off x="167640" y="1158970"/>
            <a:ext cx="6091758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838E17A-E917-40B6-8FCA-510A4F037BA1}"/>
              </a:ext>
            </a:extLst>
          </p:cNvPr>
          <p:cNvSpPr txBox="1"/>
          <p:nvPr/>
        </p:nvSpPr>
        <p:spPr>
          <a:xfrm>
            <a:off x="128547" y="6345707"/>
            <a:ext cx="5964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solidFill>
                  <a:srgbClr val="CB9F5B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Funding Opportunity Anticipated Spring 2023</a:t>
            </a:r>
          </a:p>
        </p:txBody>
      </p:sp>
    </p:spTree>
    <p:extLst>
      <p:ext uri="{BB962C8B-B14F-4D97-AF65-F5344CB8AC3E}">
        <p14:creationId xmlns:p14="http://schemas.microsoft.com/office/powerpoint/2010/main" val="3825952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AF563B0-B160-468B-A85E-3BD29D177940}"/>
              </a:ext>
            </a:extLst>
          </p:cNvPr>
          <p:cNvGrpSpPr/>
          <p:nvPr/>
        </p:nvGrpSpPr>
        <p:grpSpPr>
          <a:xfrm>
            <a:off x="5980742" y="591119"/>
            <a:ext cx="6211258" cy="6076787"/>
            <a:chOff x="5887456" y="203151"/>
            <a:chExt cx="6211258" cy="60767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EDB33A-BF43-4225-BA90-1910C69AE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401"/>
            <a:stretch/>
          </p:blipFill>
          <p:spPr>
            <a:xfrm>
              <a:off x="5887456" y="203151"/>
              <a:ext cx="6211258" cy="6056247"/>
            </a:xfrm>
            <a:custGeom>
              <a:avLst/>
              <a:gdLst/>
              <a:ahLst/>
              <a:cxnLst/>
              <a:rect l="l" t="t" r="r" b="b"/>
              <a:pathLst>
                <a:path w="6883948" h="6858000">
                  <a:moveTo>
                    <a:pt x="365648" y="0"/>
                  </a:moveTo>
                  <a:lnTo>
                    <a:pt x="6883948" y="0"/>
                  </a:lnTo>
                  <a:lnTo>
                    <a:pt x="6883948" y="6858000"/>
                  </a:lnTo>
                  <a:lnTo>
                    <a:pt x="365648" y="6858000"/>
                  </a:lnTo>
                  <a:lnTo>
                    <a:pt x="360213" y="6835050"/>
                  </a:lnTo>
                  <a:cubicBezTo>
                    <a:pt x="128263" y="5788167"/>
                    <a:pt x="0" y="4637179"/>
                    <a:pt x="0" y="3429001"/>
                  </a:cubicBezTo>
                  <a:cubicBezTo>
                    <a:pt x="0" y="2220824"/>
                    <a:pt x="128263" y="1069835"/>
                    <a:pt x="360213" y="22952"/>
                  </a:cubicBezTo>
                  <a:close/>
                </a:path>
              </a:pathLst>
            </a:custGeom>
            <a:effectLst>
              <a:outerShdw blurRad="50800" dist="38100" dir="10800000" algn="r" rotWithShape="0">
                <a:schemeClr val="bg1">
                  <a:lumMod val="85000"/>
                  <a:alpha val="30000"/>
                </a:schemeClr>
              </a:outerShdw>
            </a:effec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9BEAEFA-71A7-44B7-AD6C-B3A7A5E21E36}"/>
                </a:ext>
              </a:extLst>
            </p:cNvPr>
            <p:cNvSpPr txBox="1"/>
            <p:nvPr/>
          </p:nvSpPr>
          <p:spPr>
            <a:xfrm>
              <a:off x="6165130" y="5910606"/>
              <a:ext cx="13386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DA7C119D-3D52-4ED0-8219-1E3261FB8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25" y="190094"/>
            <a:ext cx="6619115" cy="1040483"/>
          </a:xfrm>
        </p:spPr>
        <p:txBody>
          <a:bodyPr/>
          <a:lstStyle/>
          <a:p>
            <a:r>
              <a:rPr lang="en-US" sz="3800"/>
              <a:t>Drought Response Program</a:t>
            </a:r>
            <a:br>
              <a:rPr lang="en-US"/>
            </a:br>
            <a:r>
              <a:rPr lang="en-US" sz="2800" i="1"/>
              <a:t>Drought Contingency Planning</a:t>
            </a:r>
            <a:endParaRPr lang="en-US" sz="2000" i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A10ED7-8DB3-4017-9E83-AE8B362BE9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76445" y="5607202"/>
            <a:ext cx="914400" cy="1060704"/>
          </a:xfrm>
        </p:spPr>
        <p:txBody>
          <a:bodyPr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2125AF-8FAD-4F7E-8A15-496D514A1ED7}"/>
              </a:ext>
            </a:extLst>
          </p:cNvPr>
          <p:cNvCxnSpPr>
            <a:cxnSpLocks/>
          </p:cNvCxnSpPr>
          <p:nvPr/>
        </p:nvCxnSpPr>
        <p:spPr>
          <a:xfrm>
            <a:off x="168025" y="1333995"/>
            <a:ext cx="6232775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31351AB-24BF-457D-BDA2-9BAFBB707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154" y="1596918"/>
            <a:ext cx="5857261" cy="433531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Eligible Projects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Development or update of comprehensive drought plans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dirty="0"/>
              <a:t>Funding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Non-Federal Cost Share: 50% or greater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b="0" dirty="0"/>
              <a:t>Cost share reduction/waiver available for applicants with financial hardship or a significant Federal interest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Up to $200,000</a:t>
            </a:r>
          </a:p>
          <a:p>
            <a:pPr lvl="1"/>
            <a:endParaRPr lang="en-US" sz="2000" dirty="0"/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Eligible Applicants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Same as Category A for WEEG, SWEP, DRP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A92104-23B9-464E-AC2C-76C25408BBF9}"/>
              </a:ext>
            </a:extLst>
          </p:cNvPr>
          <p:cNvSpPr txBox="1"/>
          <p:nvPr/>
        </p:nvSpPr>
        <p:spPr>
          <a:xfrm>
            <a:off x="15932" y="6118729"/>
            <a:ext cx="5964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solidFill>
                  <a:srgbClr val="CB9F5B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Funding Opportunity Anticipated Winter 2023</a:t>
            </a:r>
          </a:p>
        </p:txBody>
      </p:sp>
    </p:spTree>
    <p:extLst>
      <p:ext uri="{BB962C8B-B14F-4D97-AF65-F5344CB8AC3E}">
        <p14:creationId xmlns:p14="http://schemas.microsoft.com/office/powerpoint/2010/main" val="2314142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DDEB9F08-7021-458B-9A75-2116231EA9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675144" y="-876228"/>
            <a:ext cx="6037188" cy="8049584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728067-8D69-4613-A472-35AFDCFD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3" y="151161"/>
            <a:ext cx="5863651" cy="1194516"/>
          </a:xfrm>
        </p:spPr>
        <p:txBody>
          <a:bodyPr/>
          <a:lstStyle/>
          <a:p>
            <a:r>
              <a:rPr lang="en-US" sz="4000">
                <a:solidFill>
                  <a:srgbClr val="003E52"/>
                </a:solidFill>
              </a:rPr>
              <a:t>Applied Science Grants</a:t>
            </a:r>
            <a:br>
              <a:rPr lang="en-US">
                <a:solidFill>
                  <a:srgbClr val="003E52"/>
                </a:solidFill>
              </a:rPr>
            </a:b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1C1A64-A3B3-48EE-A130-6130B1797365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167640" y="980388"/>
            <a:ext cx="4706018" cy="4715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endParaRPr lang="en-US" sz="1800">
              <a:solidFill>
                <a:schemeClr val="bg1"/>
              </a:solidFill>
            </a:endParaRPr>
          </a:p>
          <a:p>
            <a:r>
              <a:rPr lang="en-US" sz="2400"/>
              <a:t>Eligible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0"/>
              <a:t>Improve or enhance modeling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0"/>
              <a:t>Improve or adapt forecasting tools and technologies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0"/>
              <a:t>Improve access to and use of water resources data</a:t>
            </a:r>
          </a:p>
          <a:p>
            <a:pPr lvl="1"/>
            <a:endParaRPr lang="en-US" sz="1900" b="0"/>
          </a:p>
          <a:p>
            <a:r>
              <a:rPr lang="en-US" sz="2400"/>
              <a:t>Funding</a:t>
            </a:r>
            <a:endParaRPr lang="en-US" sz="1800" b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0"/>
              <a:t>Up to $200k for a 2-year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b="0"/>
              <a:t>50% non-Federal cost share required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62FF6-58A3-4D1B-810F-941AFC8CC4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ED292-1521-4B23-A8AF-8C0FC1BC6EF7}"/>
              </a:ext>
            </a:extLst>
          </p:cNvPr>
          <p:cNvCxnSpPr>
            <a:cxnSpLocks/>
          </p:cNvCxnSpPr>
          <p:nvPr/>
        </p:nvCxnSpPr>
        <p:spPr>
          <a:xfrm>
            <a:off x="167640" y="980388"/>
            <a:ext cx="5663153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CD7E3F-B262-473D-8647-97EA75A13A60}"/>
              </a:ext>
            </a:extLst>
          </p:cNvPr>
          <p:cNvSpPr txBox="1"/>
          <p:nvPr/>
        </p:nvSpPr>
        <p:spPr>
          <a:xfrm>
            <a:off x="-47299" y="5953857"/>
            <a:ext cx="6002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solidFill>
                  <a:srgbClr val="CB9F5B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Funding Opportunity Anticipated Winter 2023</a:t>
            </a:r>
          </a:p>
        </p:txBody>
      </p:sp>
    </p:spTree>
    <p:extLst>
      <p:ext uri="{BB962C8B-B14F-4D97-AF65-F5344CB8AC3E}">
        <p14:creationId xmlns:p14="http://schemas.microsoft.com/office/powerpoint/2010/main" val="3715507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A105C5E-F6F9-4583-BA37-260436A15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69"/>
          <a:stretch/>
        </p:blipFill>
        <p:spPr>
          <a:xfrm>
            <a:off x="6096000" y="2142"/>
            <a:ext cx="6350308" cy="685800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023AA-2E7B-41FD-9823-BBF9D0361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85" y="47510"/>
            <a:ext cx="5871491" cy="1600200"/>
          </a:xfrm>
        </p:spPr>
        <p:txBody>
          <a:bodyPr/>
          <a:lstStyle/>
          <a:p>
            <a:pPr>
              <a:defRPr/>
            </a:pPr>
            <a:r>
              <a:rPr lang="en-US" sz="3600">
                <a:latin typeface="Segoe UI Semibold"/>
                <a:cs typeface="Segoe UI Semibold"/>
              </a:rPr>
              <a:t>Cooperative Watershed Management Program</a:t>
            </a:r>
            <a:br>
              <a:rPr lang="en-US" sz="2400"/>
            </a:br>
            <a:r>
              <a:rPr lang="en-US" sz="2000" i="1">
                <a:latin typeface="Segoe UI Semibold"/>
                <a:cs typeface="Segoe UI Semibold"/>
              </a:rPr>
              <a:t>Phase I – Watershed Group Development and Planning</a:t>
            </a:r>
            <a:endParaRPr lang="en-US" sz="2000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8F810-BEFB-450F-A39D-B5540180B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385" y="1811975"/>
            <a:ext cx="5663153" cy="48722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latin typeface="Segoe UI Semibold"/>
                <a:cs typeface="Segoe UI Semibold"/>
              </a:rPr>
              <a:t>Eligible Project Activities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>
                <a:latin typeface="Segoe UI Semibold"/>
                <a:cs typeface="Segoe UI Semibold"/>
              </a:rPr>
              <a:t>Watershed group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>
                <a:latin typeface="Segoe UI Semibold"/>
                <a:cs typeface="Segoe UI Semibold"/>
              </a:rPr>
              <a:t>Conducting outreach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>
                <a:latin typeface="Segoe UI Semibold"/>
                <a:cs typeface="Segoe UI Semibold"/>
              </a:rPr>
              <a:t>Gathering data about the watershed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>
                <a:latin typeface="Segoe UI Semibold"/>
                <a:cs typeface="Segoe UI Semibold"/>
              </a:rPr>
              <a:t>Watershed restoration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>
                <a:latin typeface="Segoe UI Semibold"/>
                <a:cs typeface="Segoe UI Semibold"/>
              </a:rPr>
              <a:t>Watershed management project design</a:t>
            </a:r>
          </a:p>
          <a:p>
            <a:pPr lvl="1"/>
            <a:endParaRPr lang="en-US" sz="2000" b="0">
              <a:latin typeface="Segoe UI Semibold"/>
              <a:cs typeface="Segoe UI Semibold"/>
            </a:endParaRPr>
          </a:p>
          <a:p>
            <a:r>
              <a:rPr lang="en-US" sz="2000">
                <a:latin typeface="Segoe UI Semibold"/>
                <a:cs typeface="Segoe UI Semibold"/>
              </a:rPr>
              <a:t>Funding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>
                <a:latin typeface="Segoe UI Semibold"/>
                <a:cs typeface="Segoe UI Semibold"/>
              </a:rPr>
              <a:t>Up to $200,000 in Reclamation funding over 2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/>
              <a:t>Sufficiency review required for second year funding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/>
              <a:t>0% non-Federal cost share required</a:t>
            </a:r>
          </a:p>
          <a:p>
            <a:pPr lvl="1"/>
            <a:endParaRPr lang="en-US" sz="1600" b="0"/>
          </a:p>
          <a:p>
            <a:endParaRPr lang="en-US" sz="2000" b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0984D6-1D82-4E89-BF8B-12A56719A7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DBA4FF-726C-42B0-B842-6CDFE088412A}"/>
              </a:ext>
            </a:extLst>
          </p:cNvPr>
          <p:cNvCxnSpPr>
            <a:cxnSpLocks/>
          </p:cNvCxnSpPr>
          <p:nvPr/>
        </p:nvCxnSpPr>
        <p:spPr>
          <a:xfrm>
            <a:off x="228600" y="1647710"/>
            <a:ext cx="5663153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D552969-13A9-440D-B162-5DB1B6DADEFB}"/>
              </a:ext>
            </a:extLst>
          </p:cNvPr>
          <p:cNvSpPr txBox="1"/>
          <p:nvPr/>
        </p:nvSpPr>
        <p:spPr>
          <a:xfrm>
            <a:off x="-47299" y="5953857"/>
            <a:ext cx="6002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solidFill>
                  <a:srgbClr val="CB9F5B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Funding Opportunity Anticipated Spring 2023</a:t>
            </a:r>
          </a:p>
        </p:txBody>
      </p:sp>
    </p:spTree>
    <p:extLst>
      <p:ext uri="{BB962C8B-B14F-4D97-AF65-F5344CB8AC3E}">
        <p14:creationId xmlns:p14="http://schemas.microsoft.com/office/powerpoint/2010/main" val="329346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613331-F370-4F5D-A644-551C1C3052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11" r="16411"/>
          <a:stretch/>
        </p:blipFill>
        <p:spPr>
          <a:xfrm>
            <a:off x="6093357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2" y="255016"/>
            <a:ext cx="5358538" cy="1159023"/>
          </a:xfrm>
        </p:spPr>
        <p:txBody>
          <a:bodyPr/>
          <a:lstStyle/>
          <a:p>
            <a:r>
              <a:rPr lang="en-US" sz="4000"/>
              <a:t>Environmental Water Resources Projects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72" y="1454871"/>
            <a:ext cx="5870230" cy="530614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Segoe UI Semibold"/>
                <a:cs typeface="Segoe UI Semibold"/>
              </a:rPr>
              <a:t>Eligible Project Types</a:t>
            </a:r>
          </a:p>
          <a:p>
            <a:pPr marL="914400" lvl="1" indent="-457200">
              <a:buFont typeface="Arial"/>
              <a:buChar char="•"/>
            </a:pPr>
            <a:r>
              <a:rPr lang="en-US" sz="1500" dirty="0">
                <a:latin typeface="Segoe UI Semibold"/>
                <a:cs typeface="Segoe UI Semibold"/>
              </a:rPr>
              <a:t>Water conservation and efficiency projects that increase reliability for ecological values or watershed health</a:t>
            </a:r>
          </a:p>
          <a:p>
            <a:pPr marL="914400" lvl="1" indent="-457200">
              <a:buFont typeface="Arial"/>
              <a:buChar char="•"/>
            </a:pPr>
            <a:r>
              <a:rPr lang="en-US" sz="1500" dirty="0">
                <a:latin typeface="Segoe UI Semibold"/>
                <a:cs typeface="Segoe UI Semibold"/>
              </a:rPr>
              <a:t>Water management and Infrastructure Improvements to benefit ecological values and watershed health</a:t>
            </a:r>
          </a:p>
          <a:p>
            <a:pPr marL="914400" lvl="1" indent="-457200">
              <a:buChar char="•"/>
            </a:pPr>
            <a:r>
              <a:rPr lang="en-US" sz="1500" dirty="0">
                <a:latin typeface="Segoe UI Semibold"/>
                <a:cs typeface="Segoe UI Semibold"/>
              </a:rPr>
              <a:t>Watershed management or restoration projects benefitting ecological values or watershed health</a:t>
            </a:r>
          </a:p>
          <a:p>
            <a:pPr marL="914400" lvl="1" indent="-457200">
              <a:buChar char="•"/>
            </a:pPr>
            <a:r>
              <a:rPr lang="en-US" sz="1500" dirty="0">
                <a:latin typeface="Segoe UI Semibold"/>
                <a:cs typeface="Segoe UI Semibold"/>
              </a:rPr>
              <a:t>Projects to improve the condition of a natural feature or nature-based feature</a:t>
            </a:r>
          </a:p>
          <a:p>
            <a:r>
              <a:rPr lang="en-US" sz="1800" b="0" dirty="0">
                <a:latin typeface="Segoe UI Semibold"/>
                <a:cs typeface="Segoe UI Semibold"/>
              </a:rPr>
              <a:t>Funding</a:t>
            </a:r>
            <a:endParaRPr lang="en-US" sz="1800" b="0" dirty="0"/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Segoe UI Semibold"/>
                <a:cs typeface="Segoe UI Semibold"/>
              </a:rPr>
              <a:t>Non-Federal Cost Share: 25% to 50%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Funding Level: Up to $3 million 3 years</a:t>
            </a:r>
          </a:p>
          <a:p>
            <a:pPr lvl="1"/>
            <a:endParaRPr lang="en-US" sz="1000" dirty="0"/>
          </a:p>
          <a:p>
            <a:pPr algn="ctr"/>
            <a:r>
              <a:rPr lang="en-US" sz="2000" i="1" dirty="0"/>
              <a:t>*Section 40907 of the BIL (Multi-Benefit Projects to Improve Watershed Health) will be implemented through the EWRP starting in FY23*</a:t>
            </a:r>
          </a:p>
          <a:p>
            <a:pPr lvl="1"/>
            <a:endParaRPr lang="en-US" sz="2000" dirty="0"/>
          </a:p>
          <a:p>
            <a:pPr lvl="1"/>
            <a:endParaRPr lang="en-US" sz="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4C222-5AED-45A8-8A21-B1B017EF4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A08266-3DEA-4C2C-AF5F-ED7AB03B879C}"/>
              </a:ext>
            </a:extLst>
          </p:cNvPr>
          <p:cNvCxnSpPr/>
          <p:nvPr/>
        </p:nvCxnSpPr>
        <p:spPr>
          <a:xfrm>
            <a:off x="77972" y="1414039"/>
            <a:ext cx="5634117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5599B21-9DC1-4FCA-A745-68E89B2E0C4B}"/>
              </a:ext>
            </a:extLst>
          </p:cNvPr>
          <p:cNvSpPr txBox="1"/>
          <p:nvPr/>
        </p:nvSpPr>
        <p:spPr>
          <a:xfrm>
            <a:off x="-249105" y="6153912"/>
            <a:ext cx="6288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solidFill>
                  <a:srgbClr val="CB9F5B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Funding Opportunity Anticipated December 2022</a:t>
            </a:r>
          </a:p>
        </p:txBody>
      </p:sp>
    </p:spTree>
    <p:extLst>
      <p:ext uri="{BB962C8B-B14F-4D97-AF65-F5344CB8AC3E}">
        <p14:creationId xmlns:p14="http://schemas.microsoft.com/office/powerpoint/2010/main" val="786990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613331-F370-4F5D-A644-551C1C3052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00" b="2400"/>
          <a:stretch/>
        </p:blipFill>
        <p:spPr>
          <a:xfrm>
            <a:off x="6445211" y="-687934"/>
            <a:ext cx="5944752" cy="7545934"/>
          </a:xfrm>
          <a:prstGeom prst="rect">
            <a:avLst/>
          </a:prstGeom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A4D5E0-E026-4EA5-92E4-AD7FC957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91" y="195712"/>
            <a:ext cx="6539917" cy="1071661"/>
          </a:xfrm>
        </p:spPr>
        <p:txBody>
          <a:bodyPr/>
          <a:lstStyle/>
          <a:p>
            <a:r>
              <a:rPr lang="en-US" sz="3600" dirty="0"/>
              <a:t>Aquatic Ecosystem Restoration Projects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7B6F9-A97D-4190-B3E0-E4EA0ACF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891" y="1267374"/>
            <a:ext cx="5944752" cy="45605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Segoe UI Semibold"/>
                <a:cs typeface="Segoe UI Semibold"/>
              </a:rPr>
              <a:t>Eligible Project Types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Semibold"/>
                <a:cs typeface="Segoe UI Semibold"/>
              </a:rPr>
              <a:t>Funds the study, design, and construction of large-scale aquatic ecosystem restoration and protection projects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Semibold"/>
                <a:cs typeface="Segoe UI Semibold"/>
              </a:rPr>
              <a:t>Projects should improve habitat or fish passage, including through the removal or bypass of fish barriers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Semibold"/>
                <a:cs typeface="Segoe UI Semibold"/>
              </a:rPr>
              <a:t>Prioritizes projects that provide regional benefits (across multiple basins), are a component of an aging infrastructure strategy, or benefit an underserved community</a:t>
            </a:r>
          </a:p>
          <a:p>
            <a:r>
              <a:rPr lang="en-US" sz="2000" dirty="0">
                <a:latin typeface="Segoe UI Semibold"/>
                <a:cs typeface="Segoe UI Semibold"/>
              </a:rPr>
              <a:t>Two Phases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Semibold"/>
                <a:cs typeface="Segoe UI Semibold"/>
              </a:rPr>
              <a:t>Planning and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UI Semibold"/>
                <a:cs typeface="Segoe UI Semibold"/>
              </a:rPr>
              <a:t>Construction</a:t>
            </a:r>
            <a:endParaRPr lang="en-US" sz="1600" dirty="0">
              <a:latin typeface="Segoe UI Semibold"/>
              <a:cs typeface="Segoe UI Semibold"/>
            </a:endParaRPr>
          </a:p>
          <a:p>
            <a:r>
              <a:rPr lang="en-US" sz="2000" b="0" i="1" dirty="0">
                <a:solidFill>
                  <a:srgbClr val="CB9F5B"/>
                </a:solidFill>
                <a:latin typeface="Segoe UI Semibold"/>
                <a:cs typeface="Segoe UI Semibold"/>
              </a:rPr>
              <a:t>Funding Opportunity Expected Winter 2022/23. This is a n</a:t>
            </a:r>
            <a:r>
              <a:rPr lang="en-US" sz="2000" i="1" dirty="0">
                <a:solidFill>
                  <a:srgbClr val="CB9F5B"/>
                </a:solidFill>
                <a:latin typeface="Segoe UI Semibold"/>
                <a:cs typeface="Segoe UI Semibold"/>
              </a:rPr>
              <a:t>ew program currently under development.</a:t>
            </a:r>
            <a:endParaRPr lang="en-US" sz="2000" b="0" dirty="0">
              <a:solidFill>
                <a:srgbClr val="CB9F5B"/>
              </a:solidFill>
              <a:latin typeface="Segoe UI Semibold"/>
              <a:cs typeface="Segoe UI Semibold"/>
            </a:endParaRPr>
          </a:p>
          <a:p>
            <a:pPr lvl="1" indent="0">
              <a:buNone/>
            </a:pPr>
            <a:endParaRPr lang="en-US" sz="1800" dirty="0"/>
          </a:p>
          <a:p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4C222-5AED-45A8-8A21-B1B017EF4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3468" y="5531225"/>
            <a:ext cx="914400" cy="1060704"/>
          </a:xfrm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550BB6-C81E-4404-B8C5-3EECF77863CA}"/>
              </a:ext>
            </a:extLst>
          </p:cNvPr>
          <p:cNvCxnSpPr>
            <a:cxnSpLocks/>
          </p:cNvCxnSpPr>
          <p:nvPr/>
        </p:nvCxnSpPr>
        <p:spPr>
          <a:xfrm>
            <a:off x="158891" y="1267373"/>
            <a:ext cx="5133703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6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DDEB9F08-7021-458B-9A75-2116231EA9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427433" y="0"/>
            <a:ext cx="5764566" cy="6857999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728067-8D69-4613-A472-35AFDCFD1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49" y="224231"/>
            <a:ext cx="5863651" cy="1600200"/>
          </a:xfrm>
        </p:spPr>
        <p:txBody>
          <a:bodyPr/>
          <a:lstStyle/>
          <a:p>
            <a:r>
              <a:rPr lang="en-US" sz="4000" dirty="0">
                <a:solidFill>
                  <a:srgbClr val="003E52"/>
                </a:solidFill>
              </a:rPr>
              <a:t>Planning &amp; </a:t>
            </a:r>
            <a:br>
              <a:rPr lang="en-US" sz="4000" dirty="0">
                <a:solidFill>
                  <a:srgbClr val="003E52"/>
                </a:solidFill>
              </a:rPr>
            </a:br>
            <a:r>
              <a:rPr lang="en-US" sz="4000" dirty="0">
                <a:solidFill>
                  <a:srgbClr val="003E52"/>
                </a:solidFill>
              </a:rPr>
              <a:t>Project Design</a:t>
            </a:r>
            <a:br>
              <a:rPr lang="en-US" dirty="0">
                <a:solidFill>
                  <a:srgbClr val="003E52"/>
                </a:solidFill>
              </a:rPr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1C1A64-A3B3-48EE-A130-6130B1797365}"/>
              </a:ext>
            </a:extLst>
          </p:cNvPr>
          <p:cNvSpPr txBox="1">
            <a:spLocks noGrp="1"/>
          </p:cNvSpPr>
          <p:nvPr>
            <p:ph type="body" sz="half" idx="2"/>
          </p:nvPr>
        </p:nvSpPr>
        <p:spPr>
          <a:xfrm>
            <a:off x="228600" y="1239591"/>
            <a:ext cx="6446544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r>
              <a:rPr lang="en-US" sz="2400" dirty="0"/>
              <a:t>Eligible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Water Strategy Grants</a:t>
            </a:r>
          </a:p>
          <a:p>
            <a:pPr marL="12573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Water Marketing Strategies</a:t>
            </a:r>
          </a:p>
          <a:p>
            <a:pPr marL="12573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Water Supply Strategies</a:t>
            </a:r>
          </a:p>
          <a:p>
            <a:pPr marL="12573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River Restoration Strategies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Drought Contingency Planning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Project Design Grants</a:t>
            </a:r>
          </a:p>
          <a:p>
            <a:pPr marL="12573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Environmental Water Resources Projects</a:t>
            </a:r>
          </a:p>
          <a:p>
            <a:pPr marL="12573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Water Management and Conservation Projects</a:t>
            </a:r>
          </a:p>
          <a:p>
            <a:pPr marL="12573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Drought Resiliency Projects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400" b="0" dirty="0">
                <a:latin typeface="Segoe UI Semibold"/>
                <a:cs typeface="Segoe UI Semibold"/>
              </a:rPr>
              <a:t>Funding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Non-Federal Cost Share: 25% to 50%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62FF6-58A3-4D1B-810F-941AFC8CC4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50E4C9-2862-4453-8A8E-0BA53C38CA5C}"/>
              </a:ext>
            </a:extLst>
          </p:cNvPr>
          <p:cNvCxnSpPr>
            <a:cxnSpLocks/>
          </p:cNvCxnSpPr>
          <p:nvPr/>
        </p:nvCxnSpPr>
        <p:spPr>
          <a:xfrm>
            <a:off x="228600" y="1395723"/>
            <a:ext cx="5001904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344E7D6-68CE-458A-BE23-9DC6CC7987EA}"/>
              </a:ext>
            </a:extLst>
          </p:cNvPr>
          <p:cNvSpPr txBox="1"/>
          <p:nvPr/>
        </p:nvSpPr>
        <p:spPr>
          <a:xfrm>
            <a:off x="359909" y="5753802"/>
            <a:ext cx="533388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0" i="1" dirty="0">
                <a:solidFill>
                  <a:srgbClr val="CB9F5B"/>
                </a:solidFill>
                <a:latin typeface="Segoe UI Semibold"/>
                <a:cs typeface="Segoe UI Semibold"/>
              </a:rPr>
              <a:t>Funding Opportunity Expected Winter 2023. </a:t>
            </a:r>
            <a:endParaRPr lang="en-US" sz="2000" b="0" dirty="0">
              <a:solidFill>
                <a:srgbClr val="CB9F5B"/>
              </a:solidFill>
              <a:latin typeface="Segoe UI Semibold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66930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0F0B66-9022-3647-AB42-A2B484D6D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16089A-B739-6743-AA80-ECA4609672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1168A4-4928-4C92-8BBF-A4A2900B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65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2923468" y="2547100"/>
            <a:ext cx="322454" cy="2531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57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2554167" y="2880033"/>
            <a:ext cx="1193781" cy="40784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wrap="square" lIns="44375" tIns="22175" rIns="44375" bIns="22175" anchor="ctr" anchorCtr="0">
            <a:noAutofit/>
          </a:bodyPr>
          <a:lstStyle/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NOFO Closes</a:t>
            </a:r>
          </a:p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(March) 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2328175" y="1804675"/>
            <a:ext cx="1602635" cy="7424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44375" tIns="22175" rIns="44375" bIns="22175" anchor="ctr" anchorCtr="0">
            <a:noAutofit/>
          </a:bodyPr>
          <a:lstStyle/>
          <a:p>
            <a:pPr marL="0" marR="0" lvl="0" indent="-28575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ARC Review Phase (12 – 16 Weeks)</a:t>
            </a:r>
          </a:p>
        </p:txBody>
      </p:sp>
      <p:sp>
        <p:nvSpPr>
          <p:cNvPr id="223" name="Shape 223"/>
          <p:cNvSpPr/>
          <p:nvPr/>
        </p:nvSpPr>
        <p:spPr>
          <a:xfrm>
            <a:off x="2536166" y="3607012"/>
            <a:ext cx="1328755" cy="89652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wrap="square" lIns="44375" tIns="22175" rIns="44375" bIns="22175" anchor="t" anchorCtr="0">
            <a:noAutofit/>
          </a:bodyPr>
          <a:lstStyle/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ARC Reviews and Ranks Proposals</a:t>
            </a:r>
          </a:p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(April-July)</a:t>
            </a:r>
          </a:p>
        </p:txBody>
      </p:sp>
      <p:sp>
        <p:nvSpPr>
          <p:cNvPr id="224" name="Shape 224"/>
          <p:cNvSpPr/>
          <p:nvPr/>
        </p:nvSpPr>
        <p:spPr>
          <a:xfrm>
            <a:off x="4702171" y="2504308"/>
            <a:ext cx="286819" cy="300075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2D3E8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57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4208266" y="3536372"/>
            <a:ext cx="1394100" cy="1367899"/>
          </a:xfrm>
          <a:prstGeom prst="flowChartAlternateProcess">
            <a:avLst/>
          </a:prstGeom>
          <a:solidFill>
            <a:srgbClr val="B2D3E8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wrap="square" lIns="44375" tIns="22175" rIns="44375" bIns="22175" anchor="t" anchorCtr="0">
            <a:noAutofit/>
          </a:bodyPr>
          <a:lstStyle/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Selections Announced in Press Release – All Applicants are Notified</a:t>
            </a:r>
          </a:p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(Anticipated September)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4200594" y="1805117"/>
            <a:ext cx="1417462" cy="757291"/>
          </a:xfrm>
          <a:prstGeom prst="rect">
            <a:avLst/>
          </a:prstGeom>
          <a:solidFill>
            <a:srgbClr val="B2D3E8"/>
          </a:solidFill>
          <a:ln>
            <a:noFill/>
          </a:ln>
        </p:spPr>
        <p:txBody>
          <a:bodyPr wrap="square" lIns="44375" tIns="22175" rIns="44375" bIns="22175" anchor="ctr" anchorCtr="0">
            <a:noAutofit/>
          </a:bodyPr>
          <a:lstStyle/>
          <a:p>
            <a:pPr marL="0" marR="0" lvl="0" indent="-28575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Selection Phase </a:t>
            </a:r>
          </a:p>
          <a:p>
            <a:pPr marL="0" marR="0" lvl="0" indent="-28575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(6-8 Weeks)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/>
          <a:p>
            <a:pPr indent="-5715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WaterSMART Selection Process</a:t>
            </a:r>
            <a:br>
              <a:rPr lang="en-US"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</a:br>
            <a:r>
              <a:rPr lang="en-US" sz="2800"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Sample schedule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2B0473-27E0-4AEA-8903-79664C68D8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9" name="Shape 229"/>
          <p:cNvSpPr/>
          <p:nvPr/>
        </p:nvSpPr>
        <p:spPr>
          <a:xfrm>
            <a:off x="1084512" y="2471554"/>
            <a:ext cx="300281" cy="22870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6E6E8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57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621933" y="2836163"/>
            <a:ext cx="1206074" cy="622354"/>
          </a:xfrm>
          <a:prstGeom prst="flowChartAlternateProcess">
            <a:avLst/>
          </a:prstGeom>
          <a:solidFill>
            <a:srgbClr val="C6E6E8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NOFO Posted</a:t>
            </a:r>
          </a:p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(January)</a:t>
            </a:r>
          </a:p>
        </p:txBody>
      </p:sp>
      <p:sp>
        <p:nvSpPr>
          <p:cNvPr id="231" name="Shape 231"/>
          <p:cNvSpPr/>
          <p:nvPr/>
        </p:nvSpPr>
        <p:spPr>
          <a:xfrm>
            <a:off x="611465" y="3738731"/>
            <a:ext cx="1227011" cy="764805"/>
          </a:xfrm>
          <a:prstGeom prst="flowChartAlternateProcess">
            <a:avLst/>
          </a:prstGeom>
          <a:solidFill>
            <a:srgbClr val="C6E6E8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NOFO Open for approximately 60 Days</a:t>
            </a:r>
          </a:p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(March)</a:t>
            </a:r>
          </a:p>
        </p:txBody>
      </p:sp>
      <p:sp>
        <p:nvSpPr>
          <p:cNvPr id="232" name="Shape 232"/>
          <p:cNvSpPr/>
          <p:nvPr/>
        </p:nvSpPr>
        <p:spPr>
          <a:xfrm>
            <a:off x="6472303" y="2523473"/>
            <a:ext cx="289571" cy="323351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3D3F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57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5932154" y="4020004"/>
            <a:ext cx="1454700" cy="738607"/>
          </a:xfrm>
          <a:prstGeom prst="flowChartAlternateProcess">
            <a:avLst/>
          </a:prstGeom>
          <a:solidFill>
            <a:srgbClr val="D3D3F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wrap="square" lIns="44375" tIns="22175" rIns="44375" bIns="22175" anchor="t" anchorCtr="0">
            <a:noAutofit/>
          </a:bodyPr>
          <a:lstStyle/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Reclamation Awards Funding (Anticipated March)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5873153" y="1812762"/>
            <a:ext cx="1428605" cy="764806"/>
          </a:xfrm>
          <a:prstGeom prst="rect">
            <a:avLst/>
          </a:prstGeom>
          <a:solidFill>
            <a:srgbClr val="D3D3F1"/>
          </a:solidFill>
          <a:ln>
            <a:noFill/>
          </a:ln>
        </p:spPr>
        <p:txBody>
          <a:bodyPr wrap="square" lIns="44375" tIns="22175" rIns="44375" bIns="22175" anchor="ctr" anchorCtr="0">
            <a:noAutofit/>
          </a:bodyPr>
          <a:lstStyle/>
          <a:p>
            <a:pPr marL="0" marR="0" lvl="0" indent="-28575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Pre-Award Phase </a:t>
            </a:r>
          </a:p>
          <a:p>
            <a:pPr marL="0" marR="0" lvl="0" indent="-28575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(3-6 months)</a:t>
            </a:r>
          </a:p>
        </p:txBody>
      </p:sp>
      <p:sp>
        <p:nvSpPr>
          <p:cNvPr id="235" name="Shape 235"/>
          <p:cNvSpPr/>
          <p:nvPr/>
        </p:nvSpPr>
        <p:spPr>
          <a:xfrm>
            <a:off x="5915488" y="2693855"/>
            <a:ext cx="1488000" cy="1253761"/>
          </a:xfrm>
          <a:prstGeom prst="flowChartAlternateProcess">
            <a:avLst/>
          </a:prstGeom>
          <a:solidFill>
            <a:srgbClr val="D3D3F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wrap="square" lIns="44375" tIns="22175" rIns="44375" bIns="22175" anchor="t" anchorCtr="0">
            <a:noAutofit/>
          </a:bodyPr>
          <a:lstStyle/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Recipient provides detailed budget info, business practices, final scope of work </a:t>
            </a:r>
          </a:p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(October – March) </a:t>
            </a:r>
          </a:p>
        </p:txBody>
      </p:sp>
      <p:sp>
        <p:nvSpPr>
          <p:cNvPr id="236" name="Shape 236"/>
          <p:cNvSpPr/>
          <p:nvPr/>
        </p:nvSpPr>
        <p:spPr>
          <a:xfrm>
            <a:off x="8331570" y="2581336"/>
            <a:ext cx="296617" cy="33156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AEAEA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572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7684473" y="4109357"/>
            <a:ext cx="1562428" cy="783717"/>
          </a:xfrm>
          <a:prstGeom prst="flowChartAlternateProcess">
            <a:avLst/>
          </a:prstGeom>
          <a:solidFill>
            <a:srgbClr val="EAEAEA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-190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Entity Submits Final Report to Reclamation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7611019" y="1804675"/>
            <a:ext cx="1700525" cy="78408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wrap="square" lIns="44375" tIns="22175" rIns="44375" bIns="22175" anchor="ctr" anchorCtr="0">
            <a:noAutofit/>
          </a:bodyPr>
          <a:lstStyle/>
          <a:p>
            <a:pPr marL="0" marR="0" lvl="0" indent="-26987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Project Implementation (2 Years)</a:t>
            </a:r>
          </a:p>
        </p:txBody>
      </p:sp>
      <p:sp>
        <p:nvSpPr>
          <p:cNvPr id="240" name="Shape 240"/>
          <p:cNvSpPr/>
          <p:nvPr/>
        </p:nvSpPr>
        <p:spPr>
          <a:xfrm>
            <a:off x="7684472" y="2735881"/>
            <a:ext cx="1454700" cy="1253761"/>
          </a:xfrm>
          <a:prstGeom prst="flowChartAlternateProcess">
            <a:avLst/>
          </a:prstGeom>
          <a:solidFill>
            <a:srgbClr val="EAEAEA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Segoe UI Semibold" panose="020B0702040204020203" pitchFamily="34" charset="0"/>
              <a:ea typeface="Arial"/>
              <a:cs typeface="Segoe UI Semibold" panose="020B0702040204020203" pitchFamily="34" charset="0"/>
              <a:sym typeface="Arial"/>
            </a:endParaRPr>
          </a:p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Recipient Submits Annual Performance and Financial Reports</a:t>
            </a:r>
          </a:p>
        </p:txBody>
      </p:sp>
      <p:sp>
        <p:nvSpPr>
          <p:cNvPr id="222" name="Shape 222"/>
          <p:cNvSpPr/>
          <p:nvPr/>
        </p:nvSpPr>
        <p:spPr>
          <a:xfrm>
            <a:off x="4181465" y="2764246"/>
            <a:ext cx="1328755" cy="480607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wrap="square" lIns="44375" tIns="22175" rIns="44375" bIns="22175" anchor="t" anchorCtr="0">
            <a:noAutofit/>
          </a:bodyPr>
          <a:lstStyle/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Management Review</a:t>
            </a:r>
          </a:p>
        </p:txBody>
      </p:sp>
      <p:sp>
        <p:nvSpPr>
          <p:cNvPr id="27" name="Shape 239">
            <a:extLst>
              <a:ext uri="{FF2B5EF4-FFF2-40B4-BE49-F238E27FC236}">
                <a16:creationId xmlns:a16="http://schemas.microsoft.com/office/drawing/2014/main" id="{5E9D6007-78F9-4BD1-9113-5AFB718BE0BE}"/>
              </a:ext>
            </a:extLst>
          </p:cNvPr>
          <p:cNvSpPr/>
          <p:nvPr/>
        </p:nvSpPr>
        <p:spPr>
          <a:xfrm>
            <a:off x="5932154" y="5078199"/>
            <a:ext cx="3562300" cy="301105"/>
          </a:xfrm>
          <a:prstGeom prst="flowChartAlternateProcess">
            <a:avLst/>
          </a:prstGeom>
          <a:solidFill>
            <a:srgbClr val="E5E5F7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wrap="square" lIns="68575" tIns="34275" rIns="68575" bIns="34275" anchor="t" anchorCtr="0">
            <a:noAutofit/>
          </a:bodyPr>
          <a:lstStyle/>
          <a:p>
            <a:pPr marL="0" marR="0" lvl="0" indent="-190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Environmental Compliance (3-6 months)</a:t>
            </a:r>
          </a:p>
          <a:p>
            <a:pPr marL="0" marR="0" lvl="0" indent="-76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Segoe UI Semibold" panose="020B0702040204020203" pitchFamily="34" charset="0"/>
              <a:ea typeface="Arial"/>
              <a:cs typeface="Segoe UI Semibold" panose="020B0702040204020203" pitchFamily="34" charset="0"/>
              <a:sym typeface="Arial"/>
            </a:endParaRPr>
          </a:p>
        </p:txBody>
      </p:sp>
      <p:sp>
        <p:nvSpPr>
          <p:cNvPr id="228" name="Shape 228"/>
          <p:cNvSpPr txBox="1"/>
          <p:nvPr/>
        </p:nvSpPr>
        <p:spPr>
          <a:xfrm>
            <a:off x="518095" y="1793484"/>
            <a:ext cx="1528410" cy="764806"/>
          </a:xfrm>
          <a:prstGeom prst="rect">
            <a:avLst/>
          </a:prstGeom>
          <a:solidFill>
            <a:srgbClr val="C6E6E8"/>
          </a:solidFill>
          <a:ln>
            <a:noFill/>
          </a:ln>
        </p:spPr>
        <p:txBody>
          <a:bodyPr wrap="square" lIns="44375" tIns="22175" rIns="44375" bIns="22175" anchor="ctr" anchorCtr="0">
            <a:noAutofit/>
          </a:bodyPr>
          <a:lstStyle/>
          <a:p>
            <a:pPr marL="0" marR="0" lvl="0" indent="-28575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NOFO Posting Phase </a:t>
            </a:r>
          </a:p>
          <a:p>
            <a:pPr marL="0" marR="0" lvl="0" indent="-28575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Arial"/>
                <a:cs typeface="Segoe UI Semibold" panose="020B0702040204020203" pitchFamily="34" charset="0"/>
                <a:sym typeface="Arial"/>
              </a:rPr>
              <a:t>(8 -12 weeks)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766E299-E2CA-4680-BF9B-F99B9899EEED}"/>
              </a:ext>
            </a:extLst>
          </p:cNvPr>
          <p:cNvSpPr/>
          <p:nvPr/>
        </p:nvSpPr>
        <p:spPr>
          <a:xfrm>
            <a:off x="727613" y="5796581"/>
            <a:ext cx="6106323" cy="56560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From NOFO Posting to Award of Funding = 12 - 14 Months </a:t>
            </a:r>
          </a:p>
        </p:txBody>
      </p:sp>
    </p:spTree>
    <p:extLst>
      <p:ext uri="{BB962C8B-B14F-4D97-AF65-F5344CB8AC3E}">
        <p14:creationId xmlns:p14="http://schemas.microsoft.com/office/powerpoint/2010/main" val="415183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37E4F-52E4-4CA3-93CF-B7E9DEBF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21" y="-263943"/>
            <a:ext cx="6263746" cy="1600200"/>
          </a:xfrm>
        </p:spPr>
        <p:txBody>
          <a:bodyPr/>
          <a:lstStyle/>
          <a:p>
            <a:r>
              <a:rPr lang="en-US" sz="4200">
                <a:latin typeface="Segoe UI Semibold"/>
                <a:cs typeface="Segoe UI Semibold"/>
                <a:sym typeface="Arial"/>
              </a:rPr>
              <a:t>Application Tips</a:t>
            </a:r>
            <a:br>
              <a:rPr lang="en-US" sz="2000">
                <a:latin typeface="Arial"/>
                <a:ea typeface="Arial"/>
                <a:cs typeface="Arial"/>
              </a:rPr>
            </a:br>
            <a:r>
              <a:rPr lang="en-US" sz="2400" i="1">
                <a:latin typeface="Segoe UI Semibold"/>
                <a:cs typeface="Segoe UI Semibold"/>
                <a:sym typeface="Arial"/>
              </a:rPr>
              <a:t>Where to start?</a:t>
            </a:r>
            <a:endParaRPr lang="en-US" sz="2400" i="1">
              <a:latin typeface="Segoe UI Semibold"/>
              <a:cs typeface="Segoe UI Semibold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ECE6AF-C9F4-423E-A6A6-8CDF68723C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326611-1A79-46F5-A8FD-CF7C63256EF5}"/>
              </a:ext>
            </a:extLst>
          </p:cNvPr>
          <p:cNvCxnSpPr>
            <a:cxnSpLocks/>
          </p:cNvCxnSpPr>
          <p:nvPr/>
        </p:nvCxnSpPr>
        <p:spPr>
          <a:xfrm>
            <a:off x="179388" y="1468614"/>
            <a:ext cx="6314545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406F42-CEF3-40D8-A414-033BC5D3B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926" y="1998149"/>
            <a:ext cx="6052759" cy="4030116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3B5BDF1B-9CEF-43CC-B111-6D1EB5642CFF}"/>
              </a:ext>
            </a:extLst>
          </p:cNvPr>
          <p:cNvSpPr/>
          <p:nvPr/>
        </p:nvSpPr>
        <p:spPr>
          <a:xfrm>
            <a:off x="391054" y="2939626"/>
            <a:ext cx="2297959" cy="1530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at www.grants.gov</a:t>
            </a:r>
          </a:p>
        </p:txBody>
      </p:sp>
    </p:spTree>
    <p:extLst>
      <p:ext uri="{BB962C8B-B14F-4D97-AF65-F5344CB8AC3E}">
        <p14:creationId xmlns:p14="http://schemas.microsoft.com/office/powerpoint/2010/main" val="938180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570F0-23C2-4B7B-A2D5-49AC6171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40B5F-F980-4B1B-A3EA-659ED75A42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>
                <a:latin typeface="Segoe UI Semibold"/>
                <a:cs typeface="Segoe UI Semibold"/>
              </a:rPr>
              <a:t>WaterSMART</a:t>
            </a:r>
            <a:r>
              <a:rPr lang="en-US" dirty="0">
                <a:latin typeface="Segoe UI Semibold"/>
                <a:cs typeface="Segoe UI Semibold"/>
              </a:rPr>
              <a:t> Programs Overview</a:t>
            </a:r>
          </a:p>
          <a:p>
            <a:r>
              <a:rPr lang="en-US" dirty="0">
                <a:latin typeface="Segoe UI Semibold"/>
                <a:cs typeface="Segoe UI Semibold"/>
              </a:rPr>
              <a:t>Funding Opportunities</a:t>
            </a:r>
          </a:p>
          <a:p>
            <a:r>
              <a:rPr lang="en-US">
                <a:latin typeface="Segoe UI Semibold"/>
                <a:cs typeface="Segoe UI Semibold"/>
              </a:rPr>
              <a:t>BIL </a:t>
            </a:r>
            <a:r>
              <a:rPr lang="en-US" dirty="0">
                <a:latin typeface="Segoe UI Semibold"/>
                <a:cs typeface="Segoe UI Semibold"/>
              </a:rPr>
              <a:t>Funding</a:t>
            </a:r>
          </a:p>
          <a:p>
            <a:r>
              <a:rPr lang="en-US" dirty="0">
                <a:latin typeface="Segoe UI Semibold"/>
                <a:cs typeface="Segoe UI Semibold"/>
              </a:rPr>
              <a:t>Application Tips</a:t>
            </a:r>
          </a:p>
          <a:p>
            <a:r>
              <a:rPr lang="en-US" dirty="0">
                <a:latin typeface="Segoe UI Semibold"/>
                <a:cs typeface="Segoe UI Semibold"/>
              </a:rPr>
              <a:t>Program Resources</a:t>
            </a:r>
          </a:p>
          <a:p>
            <a:r>
              <a:rPr lang="en-US" dirty="0">
                <a:latin typeface="Segoe UI Semibold"/>
                <a:cs typeface="Segoe UI Semibold"/>
              </a:rPr>
              <a:t>Questions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8205A-91E2-4EC7-8CB4-3014FE3C4D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474F12-01C4-4A67-9477-3353170E94DB}"/>
              </a:ext>
            </a:extLst>
          </p:cNvPr>
          <p:cNvCxnSpPr>
            <a:cxnSpLocks/>
          </p:cNvCxnSpPr>
          <p:nvPr/>
        </p:nvCxnSpPr>
        <p:spPr>
          <a:xfrm>
            <a:off x="228600" y="1567350"/>
            <a:ext cx="5001904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850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9FD240-E9F9-4959-BC46-A80712C2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Tips </a:t>
            </a:r>
            <a:br>
              <a:rPr lang="en-US" sz="2800"/>
            </a:br>
            <a:r>
              <a:rPr lang="en-US" sz="2200" i="1"/>
              <a:t>What do I have to include in my application?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0612B-15DC-4C6D-8265-BA13B6864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b="0"/>
              <a:t>Every WaterSMART </a:t>
            </a:r>
            <a:r>
              <a:rPr lang="en-US" sz="2200" b="0" err="1"/>
              <a:t>NOFO</a:t>
            </a:r>
            <a:r>
              <a:rPr lang="en-US" sz="2200" b="0"/>
              <a:t> includes a section describing the application content</a:t>
            </a:r>
          </a:p>
          <a:p>
            <a:r>
              <a:rPr lang="en-US" sz="2200" b="0"/>
              <a:t>Page iii of every </a:t>
            </a:r>
            <a:r>
              <a:rPr lang="en-US" sz="2200" b="0" err="1"/>
              <a:t>NOFO</a:t>
            </a:r>
            <a:r>
              <a:rPr lang="en-US" sz="2200" b="0"/>
              <a:t> includes Application Checklist</a:t>
            </a:r>
          </a:p>
          <a:p>
            <a:r>
              <a:rPr lang="en-US" sz="2200" b="0"/>
              <a:t>All of the bulleted items must be included with your application by the application deadline, except those identified with a * may be submitted by the alternate deadline indicated in the </a:t>
            </a:r>
            <a:r>
              <a:rPr lang="en-US" sz="2200" b="0" err="1"/>
              <a:t>NOFO</a:t>
            </a:r>
            <a:endParaRPr lang="en-US" sz="2200" b="0"/>
          </a:p>
          <a:p>
            <a:r>
              <a:rPr lang="en-US" sz="2200" b="0" u="sng"/>
              <a:t>Application Tip:</a:t>
            </a:r>
            <a:r>
              <a:rPr lang="en-US" sz="2200" b="0"/>
              <a:t> Structure your proposal in the order identified in the </a:t>
            </a:r>
            <a:r>
              <a:rPr lang="en-US" sz="2200" b="0" err="1"/>
              <a:t>NOFO</a:t>
            </a:r>
            <a:endParaRPr lang="en-US" sz="2200" b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36BB5-3CA5-4BE9-A436-0B6CBB12B1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D5DE4-F711-45F0-A9AB-22E3FF142D03}"/>
              </a:ext>
            </a:extLst>
          </p:cNvPr>
          <p:cNvSpPr txBox="1"/>
          <p:nvPr/>
        </p:nvSpPr>
        <p:spPr>
          <a:xfrm>
            <a:off x="6543674" y="412789"/>
            <a:ext cx="5248274" cy="55707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200" b="1" i="1" u="sng" strike="noStrike" kern="1200" cap="none" spc="0" normalizeH="0" baseline="0" noProof="0">
                <a:ln>
                  <a:noFill/>
                </a:ln>
                <a:solidFill>
                  <a:srgbClr val="244A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D.2.2. Application Content:</a:t>
            </a: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244A9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 application must include the following elements to be considered complete: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Mandatory Federal Forms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SF-424 Application for Federal Assistance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SF-424 Budget Information (A or C Form, as applicable to the project)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SF-424 Assurances (B or D Form, as applicable to the project)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SF-LLL Disclosure of Lobbying Activities (if applicable)</a:t>
            </a:r>
          </a:p>
          <a:p>
            <a:pPr marL="6858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These forms may be obtained at </a:t>
            </a:r>
            <a:r>
              <a:rPr kumimoji="0" lang="en-US" sz="1200" b="0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www.grants.gov/web/grants/forms/sf-424-family.html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Title page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Table of contents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Technical proposal and evaluation criteria (limited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pages)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Executive summary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Project location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Project description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Evaluation criteria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Project budget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Funding plan and letters of commitment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Budget proposal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Budget narrative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Environmental and cultural resources compliance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Required permits or approvals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Letters of funding commitment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Letters of project support 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Official resolution*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44A9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It is highly recommended that application packages be structured in the order identified above.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5AF36C-C8D4-41CC-83A7-9679050D7861}"/>
              </a:ext>
            </a:extLst>
          </p:cNvPr>
          <p:cNvCxnSpPr>
            <a:cxnSpLocks/>
          </p:cNvCxnSpPr>
          <p:nvPr/>
        </p:nvCxnSpPr>
        <p:spPr>
          <a:xfrm>
            <a:off x="228600" y="1521070"/>
            <a:ext cx="5867400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060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220E3F33-BB93-4769-A675-7FF613F74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Tips</a:t>
            </a:r>
            <a:br>
              <a:rPr lang="en-US"/>
            </a:br>
            <a:r>
              <a:rPr lang="en-US" sz="2800" i="1"/>
              <a:t>Evaluation Criteria</a:t>
            </a:r>
            <a:endParaRPr lang="en-US" i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50775A-925B-40A8-A101-5DB56E10C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/>
              <a:t>Make sure you respond to every criterion and every sub-criterion</a:t>
            </a:r>
          </a:p>
          <a:p>
            <a:r>
              <a:rPr lang="en-US" sz="2000" b="0"/>
              <a:t>Your responses should:</a:t>
            </a:r>
            <a:endParaRPr lang="en-US" sz="2000" b="0">
              <a:solidFill>
                <a:srgbClr val="244A9F"/>
              </a:solidFill>
            </a:endParaRPr>
          </a:p>
          <a:p>
            <a:pPr lvl="1"/>
            <a:r>
              <a:rPr lang="en-US" sz="1600" b="0"/>
              <a:t>Directly respond to the criterion – copy and paste the criteria directly into your proposal and place your response immediately below each criterion/sub-criterion</a:t>
            </a:r>
          </a:p>
          <a:p>
            <a:pPr lvl="1"/>
            <a:r>
              <a:rPr lang="en-US" sz="1600" b="0"/>
              <a:t>Provide support in the form of quantification or links to reference documents</a:t>
            </a:r>
          </a:p>
          <a:p>
            <a:pPr lvl="1"/>
            <a:r>
              <a:rPr lang="en-US" sz="1600" b="0"/>
              <a:t>Make the case for how your project meets the criterion – general statements without explanation or support will not score well</a:t>
            </a:r>
          </a:p>
          <a:p>
            <a:pPr lvl="1"/>
            <a:r>
              <a:rPr lang="en-US" sz="1600" b="0"/>
              <a:t>Don’t assume that the reviewers know about the issues in your area, or the benefits of your project</a:t>
            </a:r>
          </a:p>
          <a:p>
            <a:r>
              <a:rPr lang="en-US" sz="2000" u="sng"/>
              <a:t>Application Tip:</a:t>
            </a:r>
            <a:r>
              <a:rPr lang="en-US" sz="2000"/>
              <a:t> </a:t>
            </a:r>
            <a:r>
              <a:rPr lang="en-US" sz="2000" b="0"/>
              <a:t>Well-supported responses to the evaluation criteria are the key to writing a competitive proposal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74B0D-AA75-4C6F-AF68-D5F0228391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08D674-678D-4401-B2DC-00B6FC9F20D4}"/>
              </a:ext>
            </a:extLst>
          </p:cNvPr>
          <p:cNvCxnSpPr>
            <a:cxnSpLocks/>
          </p:cNvCxnSpPr>
          <p:nvPr/>
        </p:nvCxnSpPr>
        <p:spPr>
          <a:xfrm>
            <a:off x="228600" y="1521070"/>
            <a:ext cx="5867400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5DAEA99-7F81-4A3E-BE8C-8A9A03D10E24}"/>
              </a:ext>
            </a:extLst>
          </p:cNvPr>
          <p:cNvSpPr txBox="1"/>
          <p:nvPr/>
        </p:nvSpPr>
        <p:spPr>
          <a:xfrm>
            <a:off x="6431414" y="548724"/>
            <a:ext cx="5760586" cy="53184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sz="1100" b="1" i="1" u="sng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D.2.2. Application Content:</a:t>
            </a:r>
            <a:r>
              <a:rPr kumimoji="0" lang="en-US" sz="1100" b="1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 application must include the following elements to be considered complete: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Mandatory Federal Forms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SF-424 Application for Federal Assistance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SF-424 Budget Information (A or C Form, as applicable to the project)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SF-424 Assurances (B or D Form, as applicable to the project)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SF-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LLL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Disclosure of Lobbying Activities (if applicable)</a:t>
            </a:r>
          </a:p>
          <a:p>
            <a:pPr marL="6858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These forms may be obtained at </a:t>
            </a:r>
            <a:r>
              <a:rPr kumimoji="0" lang="en-US" sz="1100" b="0" i="0" u="sng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www.grants.gov/web/grants/forms/sf-424-family.html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Title page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Table of contents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Technical proposal and evaluation criteria (limited to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pages)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Executive summary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Background data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Project location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Technical project description 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Evaluation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criteria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Project budget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Funding plan Budget proposal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Budget narrative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Environmental and cultural resources compliance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Required permits or approvals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Letters of funding commitment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Letters of project support 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Official resolution*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Unique Early Identifier and System for Award Management*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Times New Roman"/>
              </a:rPr>
              <a:t>It is highly recommended that application packages be structured in the order identified above.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FE57739-7B45-43B1-9CFF-B27456901D6D}"/>
              </a:ext>
            </a:extLst>
          </p:cNvPr>
          <p:cNvSpPr/>
          <p:nvPr/>
        </p:nvSpPr>
        <p:spPr>
          <a:xfrm>
            <a:off x="6832989" y="3272663"/>
            <a:ext cx="2143030" cy="322634"/>
          </a:xfrm>
          <a:prstGeom prst="roundRect">
            <a:avLst>
              <a:gd name="adj" fmla="val 30748"/>
            </a:avLst>
          </a:prstGeom>
          <a:solidFill>
            <a:schemeClr val="bg1"/>
          </a:solidFill>
          <a:ln>
            <a:solidFill>
              <a:srgbClr val="007296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E5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Evaluation Criteria</a:t>
            </a:r>
          </a:p>
        </p:txBody>
      </p:sp>
    </p:spTree>
    <p:extLst>
      <p:ext uri="{BB962C8B-B14F-4D97-AF65-F5344CB8AC3E}">
        <p14:creationId xmlns:p14="http://schemas.microsoft.com/office/powerpoint/2010/main" val="1784408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8397-886B-47EB-B7CF-287AE0FC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704320" cy="1325563"/>
          </a:xfrm>
        </p:spPr>
        <p:txBody>
          <a:bodyPr/>
          <a:lstStyle/>
          <a:p>
            <a:r>
              <a:rPr lang="en-US" err="1"/>
              <a:t>WaterSMART</a:t>
            </a:r>
            <a:r>
              <a:rPr lang="en-US"/>
              <a:t> Program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C112C-0436-49CE-8B03-20BABE811F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7640" y="1207362"/>
            <a:ext cx="7808572" cy="5476897"/>
          </a:xfrm>
        </p:spPr>
        <p:txBody>
          <a:bodyPr/>
          <a:lstStyle/>
          <a:p>
            <a:r>
              <a:rPr lang="en-US" b="0"/>
              <a:t>WaterSMART Program Website: </a:t>
            </a:r>
            <a:r>
              <a:rPr lang="en-US" b="0">
                <a:hlinkClick r:id="rId3"/>
              </a:rPr>
              <a:t>https://www.usbr.gov/watersmart</a:t>
            </a:r>
            <a:endParaRPr lang="en-US" b="0"/>
          </a:p>
          <a:p>
            <a:pPr lvl="1"/>
            <a:r>
              <a:rPr lang="en-US" b="0"/>
              <a:t>Note: Successful proposals are available on the website for each program</a:t>
            </a:r>
          </a:p>
          <a:p>
            <a:pPr marL="457200" lvl="1" indent="0">
              <a:buNone/>
            </a:pPr>
            <a:endParaRPr lang="en-US" sz="1400" b="0"/>
          </a:p>
          <a:p>
            <a:r>
              <a:rPr lang="en-US" b="0"/>
              <a:t>For information about upcoming WaterSMART Funding Opportunities, sign up on WaterSMART Program Website</a:t>
            </a:r>
          </a:p>
          <a:p>
            <a:pPr marL="0" indent="0">
              <a:buNone/>
            </a:pPr>
            <a:endParaRPr lang="en-US" sz="1400"/>
          </a:p>
          <a:p>
            <a:r>
              <a:rPr lang="en-US" b="0"/>
              <a:t>Funding Opportunities can be found at: </a:t>
            </a:r>
            <a:r>
              <a:rPr lang="en-US" b="0" u="sng">
                <a:hlinkClick r:id="rId4"/>
              </a:rPr>
              <a:t>www.grants.gov</a:t>
            </a:r>
            <a:r>
              <a:rPr lang="en-US" b="0"/>
              <a:t>​</a:t>
            </a:r>
          </a:p>
          <a:p>
            <a:pPr marL="0" indent="0">
              <a:buNone/>
            </a:pPr>
            <a:endParaRPr lang="en-US" sz="1400" b="0"/>
          </a:p>
          <a:p>
            <a:r>
              <a:rPr lang="en-US" altLang="en-US" sz="2800">
                <a:solidFill>
                  <a:srgbClr val="003E51"/>
                </a:solidFill>
                <a:latin typeface="Segoe UI Semibold"/>
                <a:ea typeface="ＭＳ Ｐゴシック"/>
                <a:cs typeface="Segoe UI Semibold"/>
              </a:rPr>
              <a:t>Data Visualization Tool: </a:t>
            </a:r>
            <a:r>
              <a:rPr lang="en-US" altLang="en-US" sz="2800">
                <a:solidFill>
                  <a:srgbClr val="003E51"/>
                </a:solidFill>
                <a:latin typeface="Segoe UI Semibold"/>
                <a:ea typeface="ＭＳ Ｐゴシック"/>
                <a:cs typeface="Segoe UI Semibold"/>
                <a:hlinkClick r:id="rId5"/>
              </a:rPr>
              <a:t>arcg.is/</a:t>
            </a:r>
            <a:r>
              <a:rPr lang="en-US" altLang="en-US" sz="2800" err="1">
                <a:solidFill>
                  <a:srgbClr val="003E51"/>
                </a:solidFill>
                <a:latin typeface="Segoe UI Semibold"/>
                <a:ea typeface="ＭＳ Ｐゴシック"/>
                <a:cs typeface="Segoe UI Semibold"/>
                <a:hlinkClick r:id="rId5"/>
              </a:rPr>
              <a:t>1TcT68S</a:t>
            </a:r>
            <a:r>
              <a:rPr lang="en-US" altLang="en-US" sz="2800">
                <a:solidFill>
                  <a:srgbClr val="003E51"/>
                </a:solidFill>
                <a:latin typeface="Segoe UI Semibold"/>
                <a:ea typeface="ＭＳ Ｐゴシック"/>
                <a:cs typeface="Segoe UI Semibold"/>
              </a:rPr>
              <a:t> </a:t>
            </a:r>
            <a:endParaRPr lang="en-US" altLang="en-US" sz="2800">
              <a:solidFill>
                <a:srgbClr val="003E5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0" indent="0">
              <a:buNone/>
            </a:pPr>
            <a:endParaRPr lang="en-US" b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40D62-F8FE-42D4-AB50-B32DE1241D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C4F0A7-7509-44EC-B91D-008EAEFC4562}"/>
              </a:ext>
            </a:extLst>
          </p:cNvPr>
          <p:cNvCxnSpPr>
            <a:cxnSpLocks/>
          </p:cNvCxnSpPr>
          <p:nvPr/>
        </p:nvCxnSpPr>
        <p:spPr>
          <a:xfrm>
            <a:off x="127000" y="993280"/>
            <a:ext cx="8468360" cy="0"/>
          </a:xfrm>
          <a:prstGeom prst="line">
            <a:avLst/>
          </a:prstGeom>
          <a:ln w="19050"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ap of the projects and plans that have been selected under the WaterSMART Program from FY10 to FY16" title="Data Visualization Tool">
            <a:extLst>
              <a:ext uri="{FF2B5EF4-FFF2-40B4-BE49-F238E27FC236}">
                <a16:creationId xmlns:a16="http://schemas.microsoft.com/office/drawing/2014/main" id="{1F13AAC4-6501-4847-8749-1279B002C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12" y="1398472"/>
            <a:ext cx="3786935" cy="406105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87B3E1-985A-407D-B87A-AAF76F8E6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777" y="547284"/>
            <a:ext cx="11593543" cy="5763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20C5AC-486D-4EAD-8CF4-712A012D6E78}"/>
              </a:ext>
            </a:extLst>
          </p:cNvPr>
          <p:cNvSpPr txBox="1"/>
          <p:nvPr/>
        </p:nvSpPr>
        <p:spPr>
          <a:xfrm>
            <a:off x="2838450" y="3971925"/>
            <a:ext cx="3257550" cy="504825"/>
          </a:xfrm>
          <a:prstGeom prst="rect">
            <a:avLst/>
          </a:prstGeom>
          <a:noFill/>
          <a:ln w="539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5E6A9-ED1E-41E8-8150-A8B17F63C76E}"/>
              </a:ext>
            </a:extLst>
          </p:cNvPr>
          <p:cNvSpPr txBox="1"/>
          <p:nvPr/>
        </p:nvSpPr>
        <p:spPr>
          <a:xfrm>
            <a:off x="8107799" y="3176586"/>
            <a:ext cx="3331725" cy="1176339"/>
          </a:xfrm>
          <a:prstGeom prst="rect">
            <a:avLst/>
          </a:prstGeom>
          <a:noFill/>
          <a:ln w="539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5DC252-0074-49C1-ADE0-3381C2984423}"/>
              </a:ext>
            </a:extLst>
          </p:cNvPr>
          <p:cNvCxnSpPr/>
          <p:nvPr/>
        </p:nvCxnSpPr>
        <p:spPr>
          <a:xfrm>
            <a:off x="2628900" y="3048000"/>
            <a:ext cx="438150" cy="8477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3CF484-492C-4DC5-983C-1829705A405F}"/>
              </a:ext>
            </a:extLst>
          </p:cNvPr>
          <p:cNvCxnSpPr/>
          <p:nvPr/>
        </p:nvCxnSpPr>
        <p:spPr>
          <a:xfrm>
            <a:off x="8157210" y="2215356"/>
            <a:ext cx="438150" cy="847725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E1E74F5-DDEF-44E1-8BC8-305E7224F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5576" y="75909"/>
            <a:ext cx="9400847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1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4A3DAC-4602-4E3B-9993-D64A0AC4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b="1" i="0" kern="1200"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WaterSMART Tools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1536569"/>
            <a:ext cx="10791334" cy="46205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b="1"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 b="1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450"/>
              </a:spcAft>
            </a:pPr>
            <a:r>
              <a:rPr lang="en-US" altLang="en-US" sz="260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WaterSMART Program Dashboard</a:t>
            </a:r>
          </a:p>
          <a:p>
            <a:pPr lvl="1" eaLnBrk="1" hangingPunct="1">
              <a:lnSpc>
                <a:spcPct val="90000"/>
              </a:lnSpc>
              <a:spcAft>
                <a:spcPts val="450"/>
              </a:spcAft>
            </a:pPr>
            <a:r>
              <a:rPr lang="en-US" altLang="en-US" sz="220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 Portal that includes:</a:t>
            </a:r>
          </a:p>
          <a:p>
            <a:pPr lvl="2" eaLnBrk="1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Historical funding information</a:t>
            </a:r>
          </a:p>
          <a:p>
            <a:pPr lvl="2" eaLnBrk="1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BIL funding information</a:t>
            </a:r>
          </a:p>
          <a:p>
            <a:pPr lvl="2" eaLnBrk="1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Recently selected WaterSMART Projects</a:t>
            </a:r>
          </a:p>
          <a:p>
            <a:pPr lvl="2" eaLnBrk="1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Schedules for funding opportunities</a:t>
            </a:r>
          </a:p>
          <a:p>
            <a:pPr lvl="2" eaLnBrk="1" hangingPunct="1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3E5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Useful links to other interactive web pages such as Reclamation’s drought portal, current reservoir storage, projected changes to hydrology over time and our Collaborative Conservation Adaptation Strategy Tool Box </a:t>
            </a:r>
          </a:p>
          <a:p>
            <a:pPr marL="0" indent="0" eaLnBrk="1" hangingPunct="1">
              <a:lnSpc>
                <a:spcPct val="90000"/>
              </a:lnSpc>
              <a:spcAft>
                <a:spcPts val="450"/>
              </a:spcAft>
              <a:buNone/>
            </a:pPr>
            <a:endParaRPr lang="en-US" altLang="en-US" sz="2600">
              <a:solidFill>
                <a:srgbClr val="003E5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0" lvl="2" indent="0" eaLnBrk="1" hangingPunct="1">
              <a:lnSpc>
                <a:spcPct val="90000"/>
              </a:lnSpc>
              <a:spcAft>
                <a:spcPts val="450"/>
              </a:spcAft>
              <a:buNone/>
            </a:pPr>
            <a:endParaRPr lang="en-US" altLang="en-US" sz="2600">
              <a:solidFill>
                <a:srgbClr val="003E5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 marL="0" lvl="2" indent="0" eaLnBrk="1" hangingPunct="1">
              <a:lnSpc>
                <a:spcPct val="90000"/>
              </a:lnSpc>
              <a:spcAft>
                <a:spcPts val="450"/>
              </a:spcAft>
              <a:buNone/>
            </a:pPr>
            <a:endParaRPr lang="en-US" altLang="en-US" sz="2400">
              <a:solidFill>
                <a:srgbClr val="003E51"/>
              </a:solidFill>
              <a:latin typeface="Segoe UI Semibold"/>
              <a:ea typeface="ＭＳ Ｐゴシック"/>
              <a:cs typeface="Segoe UI Semibold"/>
            </a:endParaRPr>
          </a:p>
          <a:p>
            <a:pPr marL="0" lvl="2" indent="0" eaLnBrk="1" hangingPunct="1">
              <a:lnSpc>
                <a:spcPct val="90000"/>
              </a:lnSpc>
              <a:spcAft>
                <a:spcPts val="450"/>
              </a:spcAft>
              <a:buNone/>
            </a:pPr>
            <a:endParaRPr lang="en-US" altLang="en-US" sz="2400">
              <a:solidFill>
                <a:srgbClr val="003E5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AF183A7-80EF-44CB-8D22-962659FAC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09960" y="5623560"/>
            <a:ext cx="914400" cy="1060704"/>
          </a:xfrm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22FD40-4183-4EF6-9345-CC2953699552}"/>
              </a:ext>
            </a:extLst>
          </p:cNvPr>
          <p:cNvCxnSpPr>
            <a:cxnSpLocks/>
          </p:cNvCxnSpPr>
          <p:nvPr/>
        </p:nvCxnSpPr>
        <p:spPr>
          <a:xfrm>
            <a:off x="179388" y="1358547"/>
            <a:ext cx="5231598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14540E-18C4-4369-89EC-EE1BF0158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" y="1690688"/>
            <a:ext cx="12192000" cy="4265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898A7D-3E81-4E4B-8AF2-C3FDB268F651}"/>
              </a:ext>
            </a:extLst>
          </p:cNvPr>
          <p:cNvSpPr txBox="1"/>
          <p:nvPr/>
        </p:nvSpPr>
        <p:spPr>
          <a:xfrm>
            <a:off x="7861955" y="2622040"/>
            <a:ext cx="3157979" cy="2873787"/>
          </a:xfrm>
          <a:prstGeom prst="rect">
            <a:avLst/>
          </a:prstGeom>
          <a:noFill/>
          <a:ln w="3492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A87C32-279A-4ABA-80E9-8D29E10522C3}"/>
              </a:ext>
            </a:extLst>
          </p:cNvPr>
          <p:cNvCxnSpPr/>
          <p:nvPr/>
        </p:nvCxnSpPr>
        <p:spPr>
          <a:xfrm>
            <a:off x="7051249" y="1536569"/>
            <a:ext cx="810706" cy="970961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36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CF45E8B-8537-4C36-9DAD-D128F4DA8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173" y="0"/>
            <a:ext cx="9144000" cy="5288488"/>
          </a:xfrm>
        </p:spPr>
        <p:txBody>
          <a:bodyPr/>
          <a:lstStyle/>
          <a:p>
            <a:r>
              <a:rPr lang="en-US" dirty="0"/>
              <a:t>Questions?</a:t>
            </a:r>
          </a:p>
          <a:p>
            <a:endParaRPr lang="en-US" sz="500" dirty="0"/>
          </a:p>
          <a:p>
            <a:r>
              <a:rPr lang="en-US" sz="2800" u="sng" dirty="0">
                <a:solidFill>
                  <a:srgbClr val="FFFFCC"/>
                </a:solidFill>
              </a:rPr>
              <a:t>CPN Regional Contact</a:t>
            </a:r>
          </a:p>
          <a:p>
            <a:r>
              <a:rPr lang="en-US" sz="2800" dirty="0">
                <a:solidFill>
                  <a:srgbClr val="FFFFCC"/>
                </a:solidFill>
              </a:rPr>
              <a:t>Leah Meeks</a:t>
            </a:r>
          </a:p>
          <a:p>
            <a:r>
              <a:rPr lang="en-US" sz="2800" dirty="0">
                <a:solidFill>
                  <a:srgbClr val="FFFFCC"/>
                </a:solidFill>
              </a:rPr>
              <a:t>lmeeks@usbr.gov</a:t>
            </a:r>
          </a:p>
          <a:p>
            <a:r>
              <a:rPr lang="en-US" sz="2800" dirty="0">
                <a:solidFill>
                  <a:srgbClr val="FFFFCC"/>
                </a:solidFill>
              </a:rPr>
              <a:t>208-830-8562</a:t>
            </a:r>
          </a:p>
          <a:p>
            <a:endParaRPr lang="en-US" sz="500" dirty="0"/>
          </a:p>
          <a:p>
            <a:r>
              <a:rPr lang="en-US" sz="2800" u="sng" dirty="0">
                <a:solidFill>
                  <a:srgbClr val="FFFFCC"/>
                </a:solidFill>
              </a:rPr>
              <a:t>Water and Resources Planning Office</a:t>
            </a:r>
          </a:p>
          <a:p>
            <a:r>
              <a:rPr lang="en-US" sz="2800" dirty="0">
                <a:solidFill>
                  <a:srgbClr val="FFFFCC"/>
                </a:solidFill>
              </a:rPr>
              <a:t>Sheri Looper			Katherine Tucker</a:t>
            </a:r>
          </a:p>
          <a:p>
            <a:r>
              <a:rPr lang="en-US" sz="2800" dirty="0">
                <a:solidFill>
                  <a:srgbClr val="FFFFCC"/>
                </a:solidFill>
              </a:rPr>
              <a:t>slooper@usbr.gov		ktucker@usbr.gov</a:t>
            </a:r>
          </a:p>
          <a:p>
            <a:r>
              <a:rPr lang="en-US" sz="2800" dirty="0">
                <a:solidFill>
                  <a:srgbClr val="FFFFCC"/>
                </a:solidFill>
              </a:rPr>
              <a:t>916-978-5556			303-445-2586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78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AC429-AC65-47CC-AC0A-A918ADB3A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18" y="156995"/>
            <a:ext cx="11704320" cy="1325563"/>
          </a:xfrm>
        </p:spPr>
        <p:txBody>
          <a:bodyPr/>
          <a:lstStyle/>
          <a:p>
            <a:r>
              <a:rPr lang="en-US"/>
              <a:t>WaterSMART Program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78101-C31A-4782-A3D1-183FA3D47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47462"/>
            <a:ext cx="5806440" cy="4343400"/>
          </a:xfrm>
        </p:spPr>
        <p:txBody>
          <a:bodyPr/>
          <a:lstStyle/>
          <a:p>
            <a:r>
              <a:rPr lang="en-US" sz="2400" b="0"/>
              <a:t>Increases water supply reliability through investments and attention to local water conflicts</a:t>
            </a:r>
          </a:p>
          <a:p>
            <a:r>
              <a:rPr lang="en-US" sz="2400" b="0"/>
              <a:t>Supports water conservation and water management improvements to help meet competing demands for water</a:t>
            </a:r>
          </a:p>
          <a:p>
            <a:r>
              <a:rPr lang="en-US" sz="2400" b="0"/>
              <a:t>Leverages Federal and non-Federal funding</a:t>
            </a:r>
          </a:p>
          <a:p>
            <a:r>
              <a:rPr lang="en-US" sz="2400" b="0"/>
              <a:t>Relies on collaboration with stakeholders to develop local solutions to water supply issues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64C6DD-1504-4839-985D-4EEE86BA3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848DC3-3645-4F70-AF31-A1891CA2FB69}"/>
              </a:ext>
            </a:extLst>
          </p:cNvPr>
          <p:cNvGrpSpPr/>
          <p:nvPr/>
        </p:nvGrpSpPr>
        <p:grpSpPr>
          <a:xfrm>
            <a:off x="6517758" y="1390650"/>
            <a:ext cx="4340742" cy="5105400"/>
            <a:chOff x="6829426" y="1390650"/>
            <a:chExt cx="4791074" cy="5105400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30B9B82B-D626-4B39-876A-64A2FBE167B2}"/>
                </a:ext>
              </a:extLst>
            </p:cNvPr>
            <p:cNvGraphicFramePr/>
            <p:nvPr/>
          </p:nvGraphicFramePr>
          <p:xfrm>
            <a:off x="6829426" y="1390650"/>
            <a:ext cx="4791074" cy="5105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Shape 130">
              <a:extLst>
                <a:ext uri="{FF2B5EF4-FFF2-40B4-BE49-F238E27FC236}">
                  <a16:creationId xmlns:a16="http://schemas.microsoft.com/office/drawing/2014/main" id="{9FFAD842-23FD-4EB6-AEEB-995722824D2F}"/>
                </a:ext>
              </a:extLst>
            </p:cNvPr>
            <p:cNvSpPr/>
            <p:nvPr/>
          </p:nvSpPr>
          <p:spPr>
            <a:xfrm>
              <a:off x="6892603" y="4841259"/>
              <a:ext cx="1432017" cy="1269526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indent="-889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8F1915-64DC-4D55-AB5F-4EAF92616955}"/>
              </a:ext>
            </a:extLst>
          </p:cNvPr>
          <p:cNvCxnSpPr>
            <a:cxnSpLocks/>
          </p:cNvCxnSpPr>
          <p:nvPr/>
        </p:nvCxnSpPr>
        <p:spPr>
          <a:xfrm>
            <a:off x="228600" y="1387819"/>
            <a:ext cx="8204200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14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0B99E-35BC-40D9-9B5C-67EE31FF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63044"/>
            <a:ext cx="11704320" cy="1325563"/>
          </a:xfrm>
        </p:spPr>
        <p:txBody>
          <a:bodyPr/>
          <a:lstStyle/>
          <a:p>
            <a:r>
              <a:rPr lang="en-US"/>
              <a:t>WaterSMART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A361B-74F7-4EA5-A3D0-258ED530CB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n image that shows the six sub-activities of the WaterSMART Program.">
            <a:extLst>
              <a:ext uri="{FF2B5EF4-FFF2-40B4-BE49-F238E27FC236}">
                <a16:creationId xmlns:a16="http://schemas.microsoft.com/office/drawing/2014/main" id="{B75B5BD7-64BF-47D9-B8C4-25A965E8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200" y="1529075"/>
            <a:ext cx="8225192" cy="37964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F54E92-ECBF-4D1C-9FFB-A3BDD7E4217A}"/>
              </a:ext>
            </a:extLst>
          </p:cNvPr>
          <p:cNvSpPr txBox="1">
            <a:spLocks/>
          </p:cNvSpPr>
          <p:nvPr/>
        </p:nvSpPr>
        <p:spPr>
          <a:xfrm>
            <a:off x="1530775" y="5325494"/>
            <a:ext cx="83180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3E52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sz="2800"/>
              <a:t>Provides a framework for Interior to support water supply reliability for multiple water users.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F2F45A-C6C0-40AC-A935-92B01B575641}"/>
              </a:ext>
            </a:extLst>
          </p:cNvPr>
          <p:cNvCxnSpPr>
            <a:cxnSpLocks/>
          </p:cNvCxnSpPr>
          <p:nvPr/>
        </p:nvCxnSpPr>
        <p:spPr>
          <a:xfrm>
            <a:off x="357909" y="1364151"/>
            <a:ext cx="5738091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704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160988-DE37-4AC6-ACDF-FC64EE7685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9005035C-CEFF-43A9-8850-A8F8D8291A1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13336679"/>
              </p:ext>
            </p:extLst>
          </p:nvPr>
        </p:nvGraphicFramePr>
        <p:xfrm>
          <a:off x="952500" y="1320671"/>
          <a:ext cx="9610548" cy="5057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B73EEE8-A34A-4AD9-8D49-8E8C3CA781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545" y="108383"/>
            <a:ext cx="11703050" cy="1325562"/>
          </a:xfrm>
        </p:spPr>
        <p:txBody>
          <a:bodyPr/>
          <a:lstStyle/>
          <a:p>
            <a:r>
              <a:rPr lang="en-US"/>
              <a:t>Build a Foundation Through WaterSMART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45759-FCFC-44A5-AB96-1941AA300A07}"/>
              </a:ext>
            </a:extLst>
          </p:cNvPr>
          <p:cNvSpPr txBox="1"/>
          <p:nvPr/>
        </p:nvSpPr>
        <p:spPr>
          <a:xfrm>
            <a:off x="1128288" y="2707328"/>
            <a:ext cx="1765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Segoe UI Semibold"/>
                <a:cs typeface="Segoe UI Semibold"/>
              </a:rPr>
              <a:t>Planning</a:t>
            </a:r>
            <a:endParaRPr lang="en-US" sz="2400">
              <a:solidFill>
                <a:prstClr val="black"/>
              </a:solidFill>
              <a:latin typeface="Segoe UI Semibold"/>
              <a:cs typeface="Segoe UI Semi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7DCAD-605B-4D3F-B4E1-44AEF4F72FBC}"/>
              </a:ext>
            </a:extLst>
          </p:cNvPr>
          <p:cNvSpPr txBox="1"/>
          <p:nvPr/>
        </p:nvSpPr>
        <p:spPr>
          <a:xfrm>
            <a:off x="4515820" y="2484614"/>
            <a:ext cx="248390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latin typeface="Segoe UI Semibold"/>
                <a:cs typeface="Segoe UI Semibold"/>
              </a:rPr>
              <a:t>Science and Tools</a:t>
            </a:r>
            <a:endParaRPr lang="en-US" sz="2400">
              <a:latin typeface="Segoe UI Semibold"/>
              <a:cs typeface="Segoe UI Semi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32B4B-EFF4-4B79-8D94-1B7AFB6B549C}"/>
              </a:ext>
            </a:extLst>
          </p:cNvPr>
          <p:cNvSpPr txBox="1"/>
          <p:nvPr/>
        </p:nvSpPr>
        <p:spPr>
          <a:xfrm>
            <a:off x="7817313" y="2234274"/>
            <a:ext cx="318033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latin typeface="Segoe UI Semibold"/>
                <a:cs typeface="Segoe UI Semibold"/>
              </a:rPr>
              <a:t>On-the-Ground Projects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2B875D-FDE2-48CD-8931-5D9D49286C9C}"/>
              </a:ext>
            </a:extLst>
          </p:cNvPr>
          <p:cNvCxnSpPr>
            <a:cxnSpLocks/>
          </p:cNvCxnSpPr>
          <p:nvPr/>
        </p:nvCxnSpPr>
        <p:spPr>
          <a:xfrm>
            <a:off x="210127" y="1320671"/>
            <a:ext cx="10504055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341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E6AB9-50E6-4008-A50F-0125E83B4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 anchor="ctr">
            <a:normAutofit/>
          </a:bodyPr>
          <a:lstStyle/>
          <a:p>
            <a:r>
              <a:rPr lang="en-US"/>
              <a:t>WaterSMART Program Basics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453962F-DACC-4A43-9276-62DAC4E0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84351" y="5828613"/>
            <a:ext cx="777240" cy="9144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0287E9E-2D39-42FD-9EA5-3F3C245DE0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755358"/>
              </p:ext>
            </p:extLst>
          </p:nvPr>
        </p:nvGraphicFramePr>
        <p:xfrm>
          <a:off x="228600" y="1500326"/>
          <a:ext cx="11704320" cy="4119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078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98C6A9-6AAE-478A-940F-E36DA6A6E8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000" y="10"/>
            <a:ext cx="6096000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A7C119D-3D52-4ED0-8219-1E3261FB8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2" y="-428365"/>
            <a:ext cx="5865292" cy="1600200"/>
          </a:xfrm>
        </p:spPr>
        <p:txBody>
          <a:bodyPr/>
          <a:lstStyle/>
          <a:p>
            <a:r>
              <a:rPr lang="en-US" sz="4000"/>
              <a:t>WaterSMART Grants</a:t>
            </a:r>
            <a:br>
              <a:rPr lang="en-US"/>
            </a:br>
            <a:r>
              <a:rPr lang="en-US" sz="2800" i="1"/>
              <a:t>Water and Energy Efficiency Grants  </a:t>
            </a:r>
            <a:endParaRPr lang="en-US" sz="2800" i="1">
              <a:solidFill>
                <a:srgbClr val="FF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388C0-3108-4D84-B5BB-07C1FA43E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72" y="1193132"/>
            <a:ext cx="6096000" cy="5946374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Eligible Project Types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Water Conservation Projects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Canal lining/piping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Municipal metering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Irrigation flow measurement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Supervisory Control and Data Acquisition and Automation (SCADA)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Landscape irrigation measures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High-Efficiency Indoor Appliances and Fixtures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Commercial Cooling Systems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Renewable Energy Projects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Hydropower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Solar, wind energy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Funding</a:t>
            </a:r>
            <a:endParaRPr lang="en-US" sz="1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Funding Group I: Up to $</a:t>
            </a:r>
            <a:r>
              <a:rPr lang="en-US" sz="1600" b="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500k</a:t>
            </a:r>
            <a:r>
              <a:rPr lang="en-US" sz="1600" b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in 2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Funding Group II: Up to $2 million in 3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Funding Group III: Up to $5 million in 3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Non-Federal Cost Share: 50% or greater</a:t>
            </a:r>
          </a:p>
          <a:p>
            <a:pPr marL="0" indent="0">
              <a:buNone/>
            </a:pPr>
            <a:r>
              <a:rPr lang="en-US" sz="2000" dirty="0"/>
              <a:t>Criteria focus on quantifying water savings</a:t>
            </a:r>
          </a:p>
          <a:p>
            <a:r>
              <a:rPr lang="en-US" sz="2000" i="1" dirty="0">
                <a:solidFill>
                  <a:srgbClr val="CB9F5B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Funding Opportunity Anticipated Spring 2023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AE43D-2E44-4B7A-B45D-0F85FDFE1C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257084-5874-4E2C-B9B1-99580B9A8289}"/>
              </a:ext>
            </a:extLst>
          </p:cNvPr>
          <p:cNvCxnSpPr/>
          <p:nvPr/>
        </p:nvCxnSpPr>
        <p:spPr>
          <a:xfrm>
            <a:off x="77972" y="1150536"/>
            <a:ext cx="5634117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271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29A69541-7B82-4BA0-AE23-81AA27073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" r="21213"/>
          <a:stretch/>
        </p:blipFill>
        <p:spPr>
          <a:xfrm>
            <a:off x="6030686" y="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ECFB7-970E-4FDA-AC06-E8BF00960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796"/>
            <a:ext cx="6467716" cy="1066064"/>
          </a:xfrm>
        </p:spPr>
        <p:txBody>
          <a:bodyPr/>
          <a:lstStyle/>
          <a:p>
            <a:r>
              <a:rPr lang="en-US" sz="4000"/>
              <a:t>WaterSMART Grants</a:t>
            </a:r>
            <a:br>
              <a:rPr lang="en-US"/>
            </a:br>
            <a:r>
              <a:rPr lang="en-US" sz="2800" i="1"/>
              <a:t>Small-Scale Water Efficiency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EABFD-63ED-4965-A9F5-AB4CB496B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986" y="1387222"/>
            <a:ext cx="5733539" cy="525798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Eligible Project Types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Canal lining/piping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Municipal metering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Irrigation flow measurement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Supervisory Control and Data Acquisition and Automation (SCADA)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Landscape irrigation measures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High-Efficiency Indoor Appliances and Fixtures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Commercial Cooling Systems</a:t>
            </a:r>
          </a:p>
          <a:p>
            <a:pPr marL="0" indent="0">
              <a:buNone/>
            </a:pPr>
            <a:r>
              <a:rPr lang="en-US" sz="1800" dirty="0"/>
              <a:t>Funding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Up to $</a:t>
            </a:r>
            <a:r>
              <a:rPr lang="en-US" sz="1600" dirty="0" err="1"/>
              <a:t>100k</a:t>
            </a:r>
            <a:r>
              <a:rPr lang="en-US" sz="1600" dirty="0"/>
              <a:t> in Reclamation funds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Maximum total project costs of $</a:t>
            </a:r>
            <a:r>
              <a:rPr lang="en-US" sz="1600" dirty="0" err="1"/>
              <a:t>225k</a:t>
            </a:r>
            <a:r>
              <a:rPr lang="en-US" sz="1600" dirty="0"/>
              <a:t> per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Non-Federal Cost Share: 50% or greater</a:t>
            </a:r>
          </a:p>
          <a:p>
            <a:pPr marL="0" indent="0">
              <a:buNone/>
            </a:pPr>
            <a:r>
              <a:rPr lang="en-US" sz="1800" dirty="0"/>
              <a:t>Evaluation Criteria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Simplified evaluation criteria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Benefits to applicant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Previous planning efforts supporting the project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9F9F05-251C-4B1A-83B1-AA3ECFB69C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83DAD0-C36A-4AE1-B162-D3504C851911}"/>
              </a:ext>
            </a:extLst>
          </p:cNvPr>
          <p:cNvCxnSpPr>
            <a:cxnSpLocks/>
          </p:cNvCxnSpPr>
          <p:nvPr/>
        </p:nvCxnSpPr>
        <p:spPr>
          <a:xfrm>
            <a:off x="91986" y="1347527"/>
            <a:ext cx="5938700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FAE86EF-B4A9-4D4C-B496-CBE1F5AA4D66}"/>
              </a:ext>
            </a:extLst>
          </p:cNvPr>
          <p:cNvSpPr txBox="1"/>
          <p:nvPr/>
        </p:nvSpPr>
        <p:spPr>
          <a:xfrm>
            <a:off x="78931" y="6404340"/>
            <a:ext cx="5964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i="1" dirty="0">
                <a:solidFill>
                  <a:srgbClr val="CB9F5B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Funding Opportunity Anticipated Spring 2023</a:t>
            </a:r>
          </a:p>
        </p:txBody>
      </p:sp>
    </p:spTree>
    <p:extLst>
      <p:ext uri="{BB962C8B-B14F-4D97-AF65-F5344CB8AC3E}">
        <p14:creationId xmlns:p14="http://schemas.microsoft.com/office/powerpoint/2010/main" val="3722124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02D47F5-4B0F-404B-AFE8-4C9C3E857A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4" r="28002" b="-1"/>
          <a:stretch/>
        </p:blipFill>
        <p:spPr>
          <a:xfrm>
            <a:off x="6194191" y="10"/>
            <a:ext cx="6847367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98B412-89E3-4E2F-8CDF-6CF6677E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9" y="98212"/>
            <a:ext cx="5867401" cy="1600200"/>
          </a:xfrm>
        </p:spPr>
        <p:txBody>
          <a:bodyPr/>
          <a:lstStyle/>
          <a:p>
            <a:r>
              <a:rPr lang="en-US" sz="4000"/>
              <a:t>WaterSMART Grants</a:t>
            </a:r>
            <a:br>
              <a:rPr lang="en-US" sz="4000"/>
            </a:br>
            <a:r>
              <a:rPr lang="en-US" sz="2800" i="1"/>
              <a:t>Water Marketing Strategy Grants</a:t>
            </a:r>
            <a:br>
              <a:rPr lang="en-US"/>
            </a:br>
            <a:endParaRPr lang="en-US" sz="3600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48D74-C984-4BD8-B653-08F587031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1523206"/>
            <a:ext cx="5295655" cy="381158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Eligible activities: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/>
              <a:t>Outreach and partnership building for water markets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/>
              <a:t>Scoping and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/>
              <a:t>Development of a water marketing strategy document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/>
              <a:t>Pilot activities to further the development of a water marketing strategy</a:t>
            </a:r>
          </a:p>
          <a:p>
            <a:pPr lvl="1"/>
            <a:endParaRPr lang="en-US" sz="1600" b="0" dirty="0"/>
          </a:p>
          <a:p>
            <a:pPr marL="0" indent="0">
              <a:buNone/>
            </a:pPr>
            <a:r>
              <a:rPr lang="en-US" sz="2000" dirty="0"/>
              <a:t>Funding levels: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/>
              <a:t>Up to $</a:t>
            </a:r>
            <a:r>
              <a:rPr lang="en-US" sz="1600" b="0" dirty="0" err="1"/>
              <a:t>200k</a:t>
            </a:r>
            <a:r>
              <a:rPr lang="en-US" sz="1600" b="0" dirty="0"/>
              <a:t> for a 2-year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/>
              <a:t>Up to $</a:t>
            </a:r>
            <a:r>
              <a:rPr lang="en-US" sz="1600" b="0" dirty="0" err="1"/>
              <a:t>400k</a:t>
            </a:r>
            <a:r>
              <a:rPr lang="en-US" sz="1600" b="0" dirty="0"/>
              <a:t> for a 3-year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Non-Federal Cost Share: 50% or greater</a:t>
            </a:r>
          </a:p>
          <a:p>
            <a:pPr lvl="1"/>
            <a:endParaRPr lang="en-US" sz="1600" b="0" dirty="0"/>
          </a:p>
          <a:p>
            <a:pPr lvl="1"/>
            <a:endParaRPr lang="en-US" sz="18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9D5C21-1EC4-4A6D-A568-BA61F89B13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469AF2-1E7B-43B4-AC5D-6B5062853FA4}"/>
              </a:ext>
            </a:extLst>
          </p:cNvPr>
          <p:cNvCxnSpPr>
            <a:cxnSpLocks/>
          </p:cNvCxnSpPr>
          <p:nvPr/>
        </p:nvCxnSpPr>
        <p:spPr>
          <a:xfrm>
            <a:off x="228600" y="1270261"/>
            <a:ext cx="5408023" cy="0"/>
          </a:xfrm>
          <a:prstGeom prst="line">
            <a:avLst/>
          </a:prstGeom>
          <a:ln>
            <a:solidFill>
              <a:srgbClr val="CB9F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D6078A4-CD42-4BDA-BD80-ADFB6AB59558}"/>
              </a:ext>
            </a:extLst>
          </p:cNvPr>
          <p:cNvSpPr txBox="1"/>
          <p:nvPr/>
        </p:nvSpPr>
        <p:spPr>
          <a:xfrm>
            <a:off x="-218859" y="5827331"/>
            <a:ext cx="5964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i="1" dirty="0">
                <a:solidFill>
                  <a:srgbClr val="CB9F5B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Funding Opportunity Anticipated Winter 2023</a:t>
            </a:r>
          </a:p>
        </p:txBody>
      </p:sp>
    </p:spTree>
    <p:extLst>
      <p:ext uri="{BB962C8B-B14F-4D97-AF65-F5344CB8AC3E}">
        <p14:creationId xmlns:p14="http://schemas.microsoft.com/office/powerpoint/2010/main" val="3788618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 white" id="{5B01CB95-E967-0C4E-BB61-92E0A8DDC530}" vid="{E52EC274-00E1-074E-B9C7-D32580BC5D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D5D6EE138A004AB995AEEED5A5F060" ma:contentTypeVersion="14" ma:contentTypeDescription="Create a new document." ma:contentTypeScope="" ma:versionID="89fcec12b4287bd72ca35bf2ca015ee8">
  <xsd:schema xmlns:xsd="http://www.w3.org/2001/XMLSchema" xmlns:xs="http://www.w3.org/2001/XMLSchema" xmlns:p="http://schemas.microsoft.com/office/2006/metadata/properties" xmlns:ns1="http://schemas.microsoft.com/sharepoint/v3" xmlns:ns3="306a32c3-258c-4523-a766-ac593a1ad2d0" xmlns:ns4="74470756-9a4f-4b06-bf25-65d2ab5828b3" targetNamespace="http://schemas.microsoft.com/office/2006/metadata/properties" ma:root="true" ma:fieldsID="721fed5e4ec7ee26a4a0aeb660e5a15e" ns1:_="" ns3:_="" ns4:_="">
    <xsd:import namespace="http://schemas.microsoft.com/sharepoint/v3"/>
    <xsd:import namespace="306a32c3-258c-4523-a766-ac593a1ad2d0"/>
    <xsd:import namespace="74470756-9a4f-4b06-bf25-65d2ab5828b3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a32c3-258c-4523-a766-ac593a1ad2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70756-9a4f-4b06-bf25-65d2ab5828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5031075-3FE9-4C38-9BBB-5511B57BEEBB}">
  <ds:schemaRefs>
    <ds:schemaRef ds:uri="306a32c3-258c-4523-a766-ac593a1ad2d0"/>
    <ds:schemaRef ds:uri="74470756-9a4f-4b06-bf25-65d2ab5828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D3198F2-60FC-469F-BF6A-2440EA32BB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DE72A3-1E0B-41D8-B5F6-9F4534854D5F}">
  <ds:schemaRefs>
    <ds:schemaRef ds:uri="http://purl.org/dc/elements/1.1/"/>
    <ds:schemaRef ds:uri="http://www.w3.org/XML/1998/namespace"/>
    <ds:schemaRef ds:uri="306a32c3-258c-4523-a766-ac593a1ad2d0"/>
    <ds:schemaRef ds:uri="http://purl.org/dc/terms/"/>
    <ds:schemaRef ds:uri="74470756-9a4f-4b06-bf25-65d2ab5828b3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</TotalTime>
  <Words>2041</Words>
  <Application>Microsoft Office PowerPoint</Application>
  <PresentationFormat>Widescreen</PresentationFormat>
  <Paragraphs>354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Courier New</vt:lpstr>
      <vt:lpstr>Segoe UI</vt:lpstr>
      <vt:lpstr>Segoe UI Semibold</vt:lpstr>
      <vt:lpstr>Symbol</vt:lpstr>
      <vt:lpstr>Times New Roman</vt:lpstr>
      <vt:lpstr>Office Theme</vt:lpstr>
      <vt:lpstr>WaterSMART Program</vt:lpstr>
      <vt:lpstr>Agenda Overview</vt:lpstr>
      <vt:lpstr>WaterSMART Program Overview</vt:lpstr>
      <vt:lpstr>WaterSMART Program</vt:lpstr>
      <vt:lpstr>Build a Foundation Through WaterSMART</vt:lpstr>
      <vt:lpstr>WaterSMART Program Basics</vt:lpstr>
      <vt:lpstr>WaterSMART Grants Water and Energy Efficiency Grants  </vt:lpstr>
      <vt:lpstr>WaterSMART Grants Small-Scale Water Efficiency Projects</vt:lpstr>
      <vt:lpstr>WaterSMART Grants Water Marketing Strategy Grants </vt:lpstr>
      <vt:lpstr>Drought Response Program  Drought Resiliency Projects</vt:lpstr>
      <vt:lpstr>Drought Response Program Drought Contingency Planning</vt:lpstr>
      <vt:lpstr>Applied Science Grants </vt:lpstr>
      <vt:lpstr>Cooperative Watershed Management Program Phase I – Watershed Group Development and Planning</vt:lpstr>
      <vt:lpstr>Environmental Water Resources Projects</vt:lpstr>
      <vt:lpstr>Aquatic Ecosystem Restoration Projects</vt:lpstr>
      <vt:lpstr>Planning &amp;  Project Design </vt:lpstr>
      <vt:lpstr>PowerPoint Presentation</vt:lpstr>
      <vt:lpstr>WaterSMART Selection Process Sample schedule</vt:lpstr>
      <vt:lpstr>Application Tips Where to start?</vt:lpstr>
      <vt:lpstr>Application Tips  What do I have to include in my application?</vt:lpstr>
      <vt:lpstr>Application Tips Evaluation Criteria</vt:lpstr>
      <vt:lpstr>WaterSMART Program Resources</vt:lpstr>
      <vt:lpstr>WaterSMART Tools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No more that two lines</dc:title>
  <dc:subject/>
  <dc:creator>Soeth, Peter D</dc:creator>
  <cp:keywords/>
  <dc:description/>
  <cp:lastModifiedBy>Looper, Sheryl (Sheri)</cp:lastModifiedBy>
  <cp:revision>15</cp:revision>
  <dcterms:created xsi:type="dcterms:W3CDTF">2016-11-04T19:21:58Z</dcterms:created>
  <dcterms:modified xsi:type="dcterms:W3CDTF">2022-11-29T23:05:17Z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0x01010037D5D6EE138A004AB995AEEED5A5F060</vt:lpwstr>
  </property>
</Properties>
</file>