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sldIdLst>
    <p:sldId id="315" r:id="rId5"/>
    <p:sldId id="270" r:id="rId6"/>
    <p:sldId id="997" r:id="rId7"/>
    <p:sldId id="1000" r:id="rId8"/>
    <p:sldId id="1006" r:id="rId9"/>
    <p:sldId id="1002" r:id="rId10"/>
    <p:sldId id="1007" r:id="rId11"/>
    <p:sldId id="1008" r:id="rId12"/>
    <p:sldId id="994" r:id="rId13"/>
    <p:sldId id="1005" r:id="rId14"/>
    <p:sldId id="1009" r:id="rId15"/>
    <p:sldId id="99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tchins, Scott T" initials="HT" lastIdx="1" clrIdx="0">
    <p:extLst>
      <p:ext uri="{19B8F6BF-5375-455C-9EA6-DF929625EA0E}">
        <p15:presenceInfo xmlns:p15="http://schemas.microsoft.com/office/powerpoint/2012/main" userId="S::shutchins@usbr.gov::72485dde-09dc-4f81-bc9a-67f720e9061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E52"/>
    <a:srgbClr val="244A9F"/>
    <a:srgbClr val="003E51"/>
    <a:srgbClr val="7A5F36"/>
    <a:srgbClr val="CB9F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44" autoAdjust="0"/>
    <p:restoredTop sz="92308" autoAdjust="0"/>
  </p:normalViewPr>
  <p:slideViewPr>
    <p:cSldViewPr snapToGrid="0">
      <p:cViewPr varScale="1">
        <p:scale>
          <a:sx n="61" d="100"/>
          <a:sy n="61" d="100"/>
        </p:scale>
        <p:origin x="97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rington, Jennifer J" userId="a9a94ca1-7632-4e33-b216-8fb58230bb1b" providerId="ADAL" clId="{0F7E2D78-089E-4609-860A-115856535827}"/>
    <pc:docChg chg="modSld">
      <pc:chgData name="Carrington, Jennifer J" userId="a9a94ca1-7632-4e33-b216-8fb58230bb1b" providerId="ADAL" clId="{0F7E2D78-089E-4609-860A-115856535827}" dt="2022-11-30T02:23:02.952" v="14" actId="255"/>
      <pc:docMkLst>
        <pc:docMk/>
      </pc:docMkLst>
      <pc:sldChg chg="modSp mod">
        <pc:chgData name="Carrington, Jennifer J" userId="a9a94ca1-7632-4e33-b216-8fb58230bb1b" providerId="ADAL" clId="{0F7E2D78-089E-4609-860A-115856535827}" dt="2022-11-30T02:23:02.952" v="14" actId="255"/>
        <pc:sldMkLst>
          <pc:docMk/>
          <pc:sldMk cId="1390663509" sldId="997"/>
        </pc:sldMkLst>
        <pc:spChg chg="mod">
          <ac:chgData name="Carrington, Jennifer J" userId="a9a94ca1-7632-4e33-b216-8fb58230bb1b" providerId="ADAL" clId="{0F7E2D78-089E-4609-860A-115856535827}" dt="2022-11-30T02:23:02.952" v="14" actId="255"/>
          <ac:spMkLst>
            <pc:docMk/>
            <pc:sldMk cId="1390663509" sldId="997"/>
            <ac:spMk id="2" creationId="{9F72EBD9-DAD6-48B0-A8B6-1B40323DB92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719A9F-38AC-6D41-A3AB-063BEB6D85DE}" type="datetimeFigureOut">
              <a:rPr lang="en-US" smtClean="0"/>
              <a:t>12/1/2022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DD3B3B-75AC-574E-A42F-AEFC8DAFA0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192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DD3B3B-75AC-574E-A42F-AEFC8DAFA0D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1254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32128-98AE-466D-94E6-020A3F126C9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121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DD3B3B-75AC-574E-A42F-AEFC8DAFA0D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717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32128-98AE-466D-94E6-020A3F126C9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566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32128-98AE-466D-94E6-020A3F126C9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260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32128-98AE-466D-94E6-020A3F126C9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320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32128-98AE-466D-94E6-020A3F126C9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4382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32128-98AE-466D-94E6-020A3F126C9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9847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32128-98AE-466D-94E6-020A3F126C9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8499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32128-98AE-466D-94E6-020A3F126C9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596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ver Dam 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5472" y="6400799"/>
            <a:ext cx="2743200" cy="365125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1125E9D-4D35-7747-8ADA-CA687A74F2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Title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CE2FBE1-ED95-4A48-A122-EEC20C170C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goes here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pic>
        <p:nvPicPr>
          <p:cNvPr id="3" name="Picture 2" descr="Reclamation logo with a shield of a dam with water flowing over it.">
            <a:extLst>
              <a:ext uri="{FF2B5EF4-FFF2-40B4-BE49-F238E27FC236}">
                <a16:creationId xmlns:a16="http://schemas.microsoft.com/office/drawing/2014/main" id="{E042B84B-9C66-D847-90D9-DF527311A9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9741" y="235913"/>
            <a:ext cx="3657600" cy="119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56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edi Reservoir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518" y="6400800"/>
            <a:ext cx="2743200" cy="365125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7B7B7D0-879D-374E-A7E4-3ED454D490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Title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8AE7656-E318-B746-8E3C-1A175B203DB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goes here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pic>
        <p:nvPicPr>
          <p:cNvPr id="9" name="Picture 8" descr="Reclamation Logo with a shield of a dam with water coming over it.">
            <a:extLst>
              <a:ext uri="{FF2B5EF4-FFF2-40B4-BE49-F238E27FC236}">
                <a16:creationId xmlns:a16="http://schemas.microsoft.com/office/drawing/2014/main" id="{EA3A73DA-679F-074A-96C1-E615A9DB62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4960" y="214417"/>
            <a:ext cx="3657600" cy="116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275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uckee River 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518" y="6400800"/>
            <a:ext cx="2743200" cy="365125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D956179-10B6-D343-9592-127F31DD41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Title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A07F594-4306-0F42-895A-C4C718D65D8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goes here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pic>
        <p:nvPicPr>
          <p:cNvPr id="7" name="Picture 6" descr="Reclamation logo with a shield of a dam with water flowing over it.">
            <a:extLst>
              <a:ext uri="{FF2B5EF4-FFF2-40B4-BE49-F238E27FC236}">
                <a16:creationId xmlns:a16="http://schemas.microsoft.com/office/drawing/2014/main" id="{AE80E283-ECAE-E44C-A8FC-0CAA512009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9741" y="235913"/>
            <a:ext cx="3657600" cy="119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9823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fting 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518" y="6400800"/>
            <a:ext cx="2743200" cy="365125"/>
          </a:xfrm>
        </p:spPr>
        <p:txBody>
          <a:bodyPr/>
          <a:lstStyle>
            <a:lvl1pPr algn="l">
              <a:defRPr b="1" i="0">
                <a:solidFill>
                  <a:srgbClr val="003E5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A50674D-E10E-9547-8E97-9764DEE265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Title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E5B67A1-0D79-9340-AD59-829740133C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goes here</a:t>
            </a:r>
            <a:br>
              <a:rPr lang="en-US"/>
            </a:br>
            <a:r>
              <a:rPr lang="en-US"/>
              <a:t>No more than two lines</a:t>
            </a:r>
          </a:p>
          <a:p>
            <a:endParaRPr lang="en-US"/>
          </a:p>
        </p:txBody>
      </p:sp>
      <p:pic>
        <p:nvPicPr>
          <p:cNvPr id="7" name="Picture 6" descr="Reclamation logo with a shield of a dam with water flowing over it.">
            <a:extLst>
              <a:ext uri="{FF2B5EF4-FFF2-40B4-BE49-F238E27FC236}">
                <a16:creationId xmlns:a16="http://schemas.microsoft.com/office/drawing/2014/main" id="{7F51B79B-C4ED-8849-927E-8CEA64E476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9741" y="235913"/>
            <a:ext cx="3657600" cy="119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925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CEFC0C2-A130-9146-A779-7D2BF5FF56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52678"/>
            <a:ext cx="9144000" cy="2387600"/>
          </a:xfrm>
          <a:effectLst/>
        </p:spPr>
        <p:txBody>
          <a:bodyPr anchor="b"/>
          <a:lstStyle>
            <a:lvl1pPr algn="l">
              <a:defRPr sz="6000" b="1" i="0">
                <a:solidFill>
                  <a:srgbClr val="003E51"/>
                </a:solidFill>
                <a:effectLst/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Title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62F25F8E-0532-8E47-9BD2-6B61DE319C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32353"/>
            <a:ext cx="9144000" cy="1655762"/>
          </a:xfrm>
          <a:effectLst/>
        </p:spPr>
        <p:txBody>
          <a:bodyPr>
            <a:noAutofit/>
          </a:bodyPr>
          <a:lstStyle>
            <a:lvl1pPr marL="0" indent="0" algn="l">
              <a:buNone/>
              <a:defRPr sz="3200" b="1" i="0" baseline="0">
                <a:solidFill>
                  <a:srgbClr val="003E51"/>
                </a:solidFill>
                <a:effectLst/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goes here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FD2C275-E6B8-6B41-B0DA-05842798C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" y="6400799"/>
            <a:ext cx="2743200" cy="365125"/>
          </a:xfrm>
          <a:effectLst/>
        </p:spPr>
        <p:txBody>
          <a:bodyPr/>
          <a:lstStyle>
            <a:lvl1pPr algn="l">
              <a:defRPr b="1" i="0">
                <a:solidFill>
                  <a:srgbClr val="003E52"/>
                </a:solidFill>
                <a:effectLst/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 descr="Reclamation Logo with a shield of a dam with water coming over it.">
            <a:extLst>
              <a:ext uri="{FF2B5EF4-FFF2-40B4-BE49-F238E27FC236}">
                <a16:creationId xmlns:a16="http://schemas.microsoft.com/office/drawing/2014/main" id="{F7A0F34E-4FE3-414C-ABF2-18E0EA097C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4960" y="214417"/>
            <a:ext cx="3657600" cy="116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38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144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53B-8DB2-EA4A-A9CF-0F8FB54823A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7308322-C571-AE4A-9D37-BC4977D425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8600" y="1828800"/>
            <a:ext cx="11711678" cy="4352544"/>
          </a:xfrm>
          <a:custGeom>
            <a:avLst/>
            <a:gdLst>
              <a:gd name="connsiteX0" fmla="*/ 0 w 11704320"/>
              <a:gd name="connsiteY0" fmla="*/ 0 h 4352544"/>
              <a:gd name="connsiteX1" fmla="*/ 11704320 w 11704320"/>
              <a:gd name="connsiteY1" fmla="*/ 0 h 4352544"/>
              <a:gd name="connsiteX2" fmla="*/ 11704320 w 11704320"/>
              <a:gd name="connsiteY2" fmla="*/ 3794760 h 4352544"/>
              <a:gd name="connsiteX3" fmla="*/ 10881360 w 11704320"/>
              <a:gd name="connsiteY3" fmla="*/ 3794760 h 4352544"/>
              <a:gd name="connsiteX4" fmla="*/ 10881360 w 11704320"/>
              <a:gd name="connsiteY4" fmla="*/ 4352544 h 4352544"/>
              <a:gd name="connsiteX5" fmla="*/ 0 w 11704320"/>
              <a:gd name="connsiteY5" fmla="*/ 4352544 h 4352544"/>
              <a:gd name="connsiteX0" fmla="*/ 0 w 11711678"/>
              <a:gd name="connsiteY0" fmla="*/ 0 h 4352544"/>
              <a:gd name="connsiteX1" fmla="*/ 11704320 w 11711678"/>
              <a:gd name="connsiteY1" fmla="*/ 0 h 4352544"/>
              <a:gd name="connsiteX2" fmla="*/ 11704320 w 11711678"/>
              <a:gd name="connsiteY2" fmla="*/ 3794760 h 4352544"/>
              <a:gd name="connsiteX3" fmla="*/ 11711678 w 11711678"/>
              <a:gd name="connsiteY3" fmla="*/ 4351808 h 4352544"/>
              <a:gd name="connsiteX4" fmla="*/ 10881360 w 11711678"/>
              <a:gd name="connsiteY4" fmla="*/ 4352544 h 4352544"/>
              <a:gd name="connsiteX5" fmla="*/ 0 w 11711678"/>
              <a:gd name="connsiteY5" fmla="*/ 4352544 h 4352544"/>
              <a:gd name="connsiteX6" fmla="*/ 0 w 11711678"/>
              <a:gd name="connsiteY6" fmla="*/ 0 h 4352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11678" h="4352544">
                <a:moveTo>
                  <a:pt x="0" y="0"/>
                </a:moveTo>
                <a:lnTo>
                  <a:pt x="11704320" y="0"/>
                </a:lnTo>
                <a:lnTo>
                  <a:pt x="11704320" y="3794760"/>
                </a:lnTo>
                <a:cubicBezTo>
                  <a:pt x="11706773" y="3980443"/>
                  <a:pt x="11709225" y="4166125"/>
                  <a:pt x="11711678" y="4351808"/>
                </a:cubicBezTo>
                <a:lnTo>
                  <a:pt x="10881360" y="4352544"/>
                </a:lnTo>
                <a:lnTo>
                  <a:pt x="0" y="4352544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C81278A-4358-5148-995F-C1FF0A6C60F4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0972800" y="5486400"/>
            <a:ext cx="915798" cy="110642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5468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65125"/>
            <a:ext cx="56769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825625"/>
            <a:ext cx="56769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177" y="6400799"/>
            <a:ext cx="2743200" cy="365125"/>
          </a:xfrm>
        </p:spPr>
        <p:txBody>
          <a:bodyPr/>
          <a:lstStyle/>
          <a:p>
            <a:fld id="{A1D9053B-8DB2-EA4A-A9CF-0F8FB54823A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6393F09-538A-5149-A60D-2E12D92AF9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16752" y="0"/>
            <a:ext cx="6172200" cy="68580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FE55F69D-4DE9-494D-A467-C3DB879077F4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0972800" y="5486400"/>
            <a:ext cx="915798" cy="110642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55931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wer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43840" y="1282700"/>
            <a:ext cx="11704320" cy="2232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228600" y="365126"/>
            <a:ext cx="11704320" cy="7635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53B-8DB2-EA4A-A9CF-0F8FB54823A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149100E-FC05-6D4C-BEBA-D75AA0E074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657600"/>
            <a:ext cx="12192000" cy="330034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8866F70D-C239-264E-8E17-BA0C63BE7567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0972800" y="5486400"/>
            <a:ext cx="915798" cy="110642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 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65125"/>
            <a:ext cx="1170432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28600" y="1813717"/>
            <a:ext cx="580644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53B-8DB2-EA4A-A9CF-0F8FB54823A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35238AB-C5FF-0A43-B0BF-8875919DDF6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56960" y="1813717"/>
            <a:ext cx="580644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F99799BE-966A-7E4C-8000-7C83BD5E21A9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0972800" y="5486400"/>
            <a:ext cx="915798" cy="110642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057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53B-8DB2-EA4A-A9CF-0F8FB54823A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5B9A4C8F-85B9-3E4C-8FFA-043001A40291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0972800" y="5486400"/>
            <a:ext cx="915798" cy="110642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89490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53B-8DB2-EA4A-A9CF-0F8FB54823A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679A4F47-D0BD-BB43-BDDD-B33E445239FC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0972800" y="5486400"/>
            <a:ext cx="915798" cy="110642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4078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en Canyon Title Slide"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127" y="6400799"/>
            <a:ext cx="2743200" cy="365125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F271684-AFEB-3C4E-B24C-66AB0D665A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Title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9AE1B03-E323-BC4C-B8FB-529E31BA0AF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goes here</a:t>
            </a:r>
            <a:br>
              <a:rPr lang="en-US"/>
            </a:br>
            <a:r>
              <a:rPr lang="en-US"/>
              <a:t>No more than two lines</a:t>
            </a:r>
          </a:p>
          <a:p>
            <a:endParaRPr lang="en-US"/>
          </a:p>
        </p:txBody>
      </p:sp>
      <p:pic>
        <p:nvPicPr>
          <p:cNvPr id="7" name="Picture 6" descr="Reclamation logo with a shield of a dam with water flowing over it.">
            <a:extLst>
              <a:ext uri="{FF2B5EF4-FFF2-40B4-BE49-F238E27FC236}">
                <a16:creationId xmlns:a16="http://schemas.microsoft.com/office/drawing/2014/main" id="{7AFD07AD-7827-7140-B4A2-C25A2D02AC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9741" y="235913"/>
            <a:ext cx="3657600" cy="119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205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53B-8DB2-EA4A-A9CF-0F8FB54823A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8A33F6E-2EFD-3C45-91BF-512B9CA548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776" y="0"/>
            <a:ext cx="7123176" cy="68580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5C39BF8-420B-514B-9E56-CF72847E5C57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0972800" y="5486400"/>
            <a:ext cx="915798" cy="110642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92880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DD425A3-2A5C-5240-9A70-92CB57C5EDF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8600" y="216766"/>
            <a:ext cx="9144000" cy="1994419"/>
          </a:xfrm>
          <a:effectLst/>
        </p:spPr>
        <p:txBody>
          <a:bodyPr>
            <a:noAutofit/>
          </a:bodyPr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/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Contact Information Goes Here</a:t>
            </a:r>
            <a:br>
              <a:rPr lang="en-US"/>
            </a:br>
            <a:r>
              <a:rPr lang="en-US"/>
              <a:t>No more than four lines</a:t>
            </a:r>
          </a:p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167FCA-AF25-0945-AAAC-AC64FE0144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0409" y="5123170"/>
            <a:ext cx="3337560" cy="10948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nd Coulee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518" y="6400799"/>
            <a:ext cx="2743200" cy="365125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4E44A16-C447-684C-9061-11E02701A7F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Title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B7C8E9E-3391-8042-A6AD-6A475775E0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goes here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pic>
        <p:nvPicPr>
          <p:cNvPr id="10" name="Picture 9" descr="Reclamation Logo with a shield of a dam with water coming over it.">
            <a:extLst>
              <a:ext uri="{FF2B5EF4-FFF2-40B4-BE49-F238E27FC236}">
                <a16:creationId xmlns:a16="http://schemas.microsoft.com/office/drawing/2014/main" id="{B2650061-4C58-3843-99D4-8E7FFC58EC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4960" y="160629"/>
            <a:ext cx="3657600" cy="116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171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" userDrawn="1">
          <p15:clr>
            <a:srgbClr val="FBAE40"/>
          </p15:clr>
        </p15:guide>
        <p15:guide id="2" pos="14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Shasta Dam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5082" y="6400800"/>
            <a:ext cx="2743200" cy="365125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ECC618-E7BB-764C-8FEA-AEF3A9EA50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Title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0B0A8CA-98B3-6744-A45F-4BC538E8163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goes here</a:t>
            </a:r>
            <a:br>
              <a:rPr lang="en-US"/>
            </a:br>
            <a:r>
              <a:rPr lang="en-US"/>
              <a:t>No more than two lines</a:t>
            </a:r>
          </a:p>
          <a:p>
            <a:endParaRPr lang="en-US"/>
          </a:p>
        </p:txBody>
      </p:sp>
      <p:pic>
        <p:nvPicPr>
          <p:cNvPr id="8" name="Picture 7" descr="Reclamation Logo with a shield of a dam with water coming over it.">
            <a:extLst>
              <a:ext uri="{FF2B5EF4-FFF2-40B4-BE49-F238E27FC236}">
                <a16:creationId xmlns:a16="http://schemas.microsoft.com/office/drawing/2014/main" id="{261EBE97-3737-E14B-B214-9FC0B98516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4960" y="214417"/>
            <a:ext cx="3657600" cy="116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901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ker Dam 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518" y="6400799"/>
            <a:ext cx="2743200" cy="365125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3558989-C3C3-4A42-8719-949625AE44B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Title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D954233-3947-A447-ADA9-B864A2B747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goes here</a:t>
            </a:r>
            <a:br>
              <a:rPr lang="en-US"/>
            </a:br>
            <a:r>
              <a:rPr lang="en-US"/>
              <a:t>No more than two lines</a:t>
            </a:r>
          </a:p>
          <a:p>
            <a:endParaRPr lang="en-US"/>
          </a:p>
        </p:txBody>
      </p:sp>
      <p:pic>
        <p:nvPicPr>
          <p:cNvPr id="9" name="Picture 8" descr="Reclamation logo with a shield of a dam with water flowing over it.">
            <a:extLst>
              <a:ext uri="{FF2B5EF4-FFF2-40B4-BE49-F238E27FC236}">
                <a16:creationId xmlns:a16="http://schemas.microsoft.com/office/drawing/2014/main" id="{96F2B6A2-B572-7346-A3BA-A427CDB943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9741" y="235913"/>
            <a:ext cx="3657600" cy="119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3156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144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iant Dam 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518" y="6400799"/>
            <a:ext cx="2743200" cy="365125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541AF7-6382-4E4B-BE8F-205E37002D1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Title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196468A-A65E-1B4E-AB77-DCBC8570C2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goes here</a:t>
            </a:r>
            <a:br>
              <a:rPr lang="en-US"/>
            </a:br>
            <a:r>
              <a:rPr lang="en-US"/>
              <a:t>No more than two lines</a:t>
            </a:r>
          </a:p>
          <a:p>
            <a:endParaRPr lang="en-US"/>
          </a:p>
        </p:txBody>
      </p:sp>
      <p:pic>
        <p:nvPicPr>
          <p:cNvPr id="9" name="Picture 8" descr="Reclamation logo with a shield of a dam with water flowing over it.">
            <a:extLst>
              <a:ext uri="{FF2B5EF4-FFF2-40B4-BE49-F238E27FC236}">
                <a16:creationId xmlns:a16="http://schemas.microsoft.com/office/drawing/2014/main" id="{F976217D-518E-1347-BD75-969E8840EC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9741" y="235913"/>
            <a:ext cx="3657600" cy="119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889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nal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127" y="6400799"/>
            <a:ext cx="2743200" cy="365125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F992ED3-6486-3F44-8241-DDD3830323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Title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0D132B6-583F-954B-A61C-A25D49DF581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goes here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pic>
        <p:nvPicPr>
          <p:cNvPr id="8" name="Picture 7" descr="Reclamation Logo with a shield of a dam with water coming over it.">
            <a:extLst>
              <a:ext uri="{FF2B5EF4-FFF2-40B4-BE49-F238E27FC236}">
                <a16:creationId xmlns:a16="http://schemas.microsoft.com/office/drawing/2014/main" id="{DD72EDF4-091B-2B46-BA4B-248CDA98F0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4960" y="133735"/>
            <a:ext cx="3657600" cy="116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198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werline 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Title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goes here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518" y="6400799"/>
            <a:ext cx="2743200" cy="365125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Reclamation logo with a shield of a dam with water flowing over it.">
            <a:extLst>
              <a:ext uri="{FF2B5EF4-FFF2-40B4-BE49-F238E27FC236}">
                <a16:creationId xmlns:a16="http://schemas.microsoft.com/office/drawing/2014/main" id="{6248D53A-3267-2044-9336-32DCEC3206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9741" y="235913"/>
            <a:ext cx="3657600" cy="119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454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" userDrawn="1">
          <p15:clr>
            <a:srgbClr val="FBAE40"/>
          </p15:clr>
        </p15:guide>
        <p15:guide id="2" pos="14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ydropower Generation Title Slide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518" y="6400799"/>
            <a:ext cx="2743200" cy="365125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90E6C8A-89DB-1747-B47D-DD150185AD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Title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85A008C-26E4-E547-9FC4-A81234CDB7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goes here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pic>
        <p:nvPicPr>
          <p:cNvPr id="7" name="Picture 6" descr="Reclamation logo with a shield of a dam with water flowing over it.">
            <a:extLst>
              <a:ext uri="{FF2B5EF4-FFF2-40B4-BE49-F238E27FC236}">
                <a16:creationId xmlns:a16="http://schemas.microsoft.com/office/drawing/2014/main" id="{13A1E567-7374-1945-BE9E-4D0CE5C1E5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9741" y="235913"/>
            <a:ext cx="3657600" cy="119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464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365125"/>
            <a:ext cx="117043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825625"/>
            <a:ext cx="1170432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008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003E5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0409" y="63946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rgbClr val="003E5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13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49" r:id="rId13"/>
    <p:sldLayoutId id="2147483650" r:id="rId14"/>
    <p:sldLayoutId id="2147483652" r:id="rId15"/>
    <p:sldLayoutId id="2147483669" r:id="rId16"/>
    <p:sldLayoutId id="2147483653" r:id="rId17"/>
    <p:sldLayoutId id="2147483654" r:id="rId18"/>
    <p:sldLayoutId id="2147483655" r:id="rId19"/>
    <p:sldLayoutId id="2147483657" r:id="rId20"/>
    <p:sldLayoutId id="2147483670" r:id="rId2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003E51"/>
          </a:solidFill>
          <a:latin typeface="Segoe UI Semibold" panose="020B0502040204020203" pitchFamily="34" charset="0"/>
          <a:ea typeface="Segoe UI Semibold" panose="020B0502040204020203" pitchFamily="34" charset="0"/>
          <a:cs typeface="Segoe UI Semibold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1" i="0" kern="1200">
          <a:solidFill>
            <a:srgbClr val="003E51"/>
          </a:solidFill>
          <a:latin typeface="Segoe UI Semibold" panose="020B0502040204020203" pitchFamily="34" charset="0"/>
          <a:ea typeface="Segoe UI Semibold" panose="020B0502040204020203" pitchFamily="34" charset="0"/>
          <a:cs typeface="Segoe UI Semibold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1" i="0" kern="1200">
          <a:solidFill>
            <a:srgbClr val="003E51"/>
          </a:solidFill>
          <a:latin typeface="Segoe UI Semibold" panose="020B0502040204020203" pitchFamily="34" charset="0"/>
          <a:ea typeface="Segoe UI Semibold" panose="020B0502040204020203" pitchFamily="34" charset="0"/>
          <a:cs typeface="Segoe UI Semibold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1" i="0" kern="1200">
          <a:solidFill>
            <a:srgbClr val="003E51"/>
          </a:solidFill>
          <a:latin typeface="Segoe UI Semibold" panose="020B0502040204020203" pitchFamily="34" charset="0"/>
          <a:ea typeface="Segoe UI Semibold" panose="020B0502040204020203" pitchFamily="34" charset="0"/>
          <a:cs typeface="Segoe UI Semibold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1" i="0" kern="1200">
          <a:solidFill>
            <a:srgbClr val="003E51"/>
          </a:solidFill>
          <a:latin typeface="Segoe UI Semibold" panose="020B0502040204020203" pitchFamily="34" charset="0"/>
          <a:ea typeface="Segoe UI Semibold" panose="020B0502040204020203" pitchFamily="34" charset="0"/>
          <a:cs typeface="Segoe UI Semibold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1" i="0" kern="1200">
          <a:solidFill>
            <a:srgbClr val="003E51"/>
          </a:solidFill>
          <a:latin typeface="Segoe UI Semibold" panose="020B0502040204020203" pitchFamily="34" charset="0"/>
          <a:ea typeface="Segoe UI Semibold" panose="020B0502040204020203" pitchFamily="34" charset="0"/>
          <a:cs typeface="Segoe UI Semibold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0.jp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8175" y="1552678"/>
            <a:ext cx="10477238" cy="2387600"/>
          </a:xfrm>
          <a:effectLst/>
        </p:spPr>
        <p:txBody>
          <a:bodyPr/>
          <a:lstStyle/>
          <a:p>
            <a:r>
              <a:rPr lang="en-US" dirty="0"/>
              <a:t>Reclamation Update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8175" y="4032353"/>
            <a:ext cx="10930048" cy="1655762"/>
          </a:xfrm>
          <a:effectLst/>
        </p:spPr>
        <p:txBody>
          <a:bodyPr>
            <a:normAutofit fontScale="85000" lnSpcReduction="20000"/>
          </a:bodyPr>
          <a:lstStyle/>
          <a:p>
            <a:endParaRPr lang="en-US" sz="3200" dirty="0"/>
          </a:p>
          <a:p>
            <a:r>
              <a:rPr lang="en-US" sz="3200" dirty="0"/>
              <a:t>2022 Washington State Water Resources Association</a:t>
            </a:r>
          </a:p>
          <a:p>
            <a:r>
              <a:rPr lang="en-US" sz="3200" dirty="0"/>
              <a:t>December 1, 2022</a:t>
            </a:r>
          </a:p>
          <a:p>
            <a:r>
              <a:rPr lang="en-US" sz="2800" dirty="0"/>
              <a:t>Jennifer Carrington, Regional Director</a:t>
            </a:r>
          </a:p>
        </p:txBody>
      </p:sp>
    </p:spTree>
    <p:extLst>
      <p:ext uri="{BB962C8B-B14F-4D97-AF65-F5344CB8AC3E}">
        <p14:creationId xmlns:p14="http://schemas.microsoft.com/office/powerpoint/2010/main" val="166051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ED4E17-2B9B-4DD7-B3FF-E8E0ADF47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4002" y="4274699"/>
            <a:ext cx="3968442" cy="248509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7A4D5E0-E026-4EA5-92E4-AD7FC9574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72" y="19895"/>
            <a:ext cx="5358538" cy="1188796"/>
          </a:xfrm>
        </p:spPr>
        <p:txBody>
          <a:bodyPr/>
          <a:lstStyle/>
          <a:p>
            <a:r>
              <a:rPr lang="en-US" sz="4000" dirty="0">
                <a:latin typeface="Segoe UI Semibold"/>
                <a:cs typeface="Segoe UI Semibold"/>
              </a:rPr>
              <a:t>Project Updates</a:t>
            </a:r>
            <a:endParaRPr lang="en-US" sz="40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A7B6F9-A97D-4190-B3E0-E4EA0ACFC2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30122" y="1736597"/>
            <a:ext cx="5358538" cy="542704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Odessa Groundwater Replacement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Kachess Safety of Dams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Kachess Drought Relief Pumping Plant</a:t>
            </a:r>
          </a:p>
          <a:p>
            <a:endParaRPr lang="en-US" sz="2200" dirty="0"/>
          </a:p>
        </p:txBody>
      </p:sp>
      <p:pic>
        <p:nvPicPr>
          <p:cNvPr id="11" name="Picture 10" descr="Timeline&#10;&#10;Description automatically generated with low confidence">
            <a:extLst>
              <a:ext uri="{FF2B5EF4-FFF2-40B4-BE49-F238E27FC236}">
                <a16:creationId xmlns:a16="http://schemas.microsoft.com/office/drawing/2014/main" id="{F6AB8DB7-3821-46FD-9CC2-2A660FDE43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77" r="6701" b="3939"/>
          <a:stretch/>
        </p:blipFill>
        <p:spPr>
          <a:xfrm>
            <a:off x="5286178" y="451945"/>
            <a:ext cx="3530937" cy="1986455"/>
          </a:xfrm>
          <a:prstGeom prst="rect">
            <a:avLst/>
          </a:prstGeom>
        </p:spPr>
      </p:pic>
      <p:pic>
        <p:nvPicPr>
          <p:cNvPr id="3074" name="Picture 2" descr="Irrigation Ditch">
            <a:extLst>
              <a:ext uri="{FF2B5EF4-FFF2-40B4-BE49-F238E27FC236}">
                <a16:creationId xmlns:a16="http://schemas.microsoft.com/office/drawing/2014/main" id="{E3BA5B3F-EF1F-49FB-BE11-4A2D3A3670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3"/>
          <a:stretch/>
        </p:blipFill>
        <p:spPr bwMode="auto">
          <a:xfrm>
            <a:off x="7556322" y="1162282"/>
            <a:ext cx="4125712" cy="203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ieldwork at the Kachess Dam">
            <a:extLst>
              <a:ext uri="{FF2B5EF4-FFF2-40B4-BE49-F238E27FC236}">
                <a16:creationId xmlns:a16="http://schemas.microsoft.com/office/drawing/2014/main" id="{BF97A627-29B9-43F5-835B-FCD8FD71E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631" y="3325401"/>
            <a:ext cx="4322525" cy="187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232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865031-16D5-414C-B2F6-3B9044069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1831" y="931924"/>
            <a:ext cx="7017871" cy="238697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7A4D5E0-E026-4EA5-92E4-AD7FC9574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0" y="-449818"/>
            <a:ext cx="5358538" cy="1394133"/>
          </a:xfrm>
        </p:spPr>
        <p:txBody>
          <a:bodyPr/>
          <a:lstStyle/>
          <a:p>
            <a:r>
              <a:rPr lang="en-US" sz="4000" dirty="0">
                <a:latin typeface="Segoe UI Semibold"/>
                <a:cs typeface="Segoe UI Semibold"/>
              </a:rPr>
              <a:t>Regionwide Issues</a:t>
            </a:r>
            <a:endParaRPr lang="en-US" sz="40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A7B6F9-A97D-4190-B3E0-E4EA0ACFC2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890023"/>
            <a:ext cx="4493978" cy="443700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</a:pPr>
            <a:endParaRPr lang="en-US" sz="2400" dirty="0">
              <a:latin typeface="Segoe UI Semibold"/>
              <a:cs typeface="Segoe UI Semibold"/>
            </a:endParaRPr>
          </a:p>
          <a:p>
            <a:pPr>
              <a:buNone/>
            </a:pPr>
            <a:endParaRPr lang="en-US" sz="2400" dirty="0">
              <a:latin typeface="Segoe UI Semibold"/>
              <a:cs typeface="Segoe UI Semibold"/>
            </a:endParaRPr>
          </a:p>
          <a:p>
            <a:pPr>
              <a:buNone/>
            </a:pPr>
            <a:endParaRPr lang="en-US" sz="2400" dirty="0">
              <a:latin typeface="Segoe UI Semibold"/>
              <a:cs typeface="Segoe UI Semibold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Segoe UI Semibold"/>
                <a:cs typeface="Segoe UI Semibold"/>
              </a:rPr>
              <a:t>Columbia River Systems Operations Litigation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400" dirty="0">
              <a:latin typeface="Segoe UI Semibold"/>
              <a:cs typeface="Segoe UI Semibold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Segoe UI Semibold"/>
                <a:cs typeface="Segoe UI Semibold"/>
              </a:rPr>
              <a:t>Columbia River Treaty</a:t>
            </a:r>
            <a:endParaRPr lang="en-US" sz="2400" dirty="0"/>
          </a:p>
          <a:p>
            <a:endParaRPr lang="en-US" sz="2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84C222-5AED-45A8-8A21-B1B017EF44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8" name="Picture 4" descr="Biden-Harris Administration Announces Steps to Improve Conditions for  Salmon in the Columbia River Basin | U.S. Department of the Interior">
            <a:extLst>
              <a:ext uri="{FF2B5EF4-FFF2-40B4-BE49-F238E27FC236}">
                <a16:creationId xmlns:a16="http://schemas.microsoft.com/office/drawing/2014/main" id="{9B45C554-0015-4A8B-B917-387BA2D90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813" y="3370139"/>
            <a:ext cx="4647243" cy="310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Removing Four Dams Could Save These Wild Salmon from Extinction |  Earthjustice">
            <a:extLst>
              <a:ext uri="{FF2B5EF4-FFF2-40B4-BE49-F238E27FC236}">
                <a16:creationId xmlns:a16="http://schemas.microsoft.com/office/drawing/2014/main" id="{9BA5D378-049C-444F-95CD-37A2F5962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706" y="3714103"/>
            <a:ext cx="3902445" cy="2887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C50F61BB-9EBD-4124-9717-48366D86C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338" y="247248"/>
            <a:ext cx="3134421" cy="342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461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6" name="Rectangle 7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C9C4BAA-3C65-420F-9098-2DEAA4736A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 bwMode="auto">
          <a:xfrm>
            <a:off x="-3047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7" name="Rectangle 7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9B66A3-65D5-4439-8E39-89B8CB49E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3035" y="2061950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5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Thank you!</a:t>
            </a:r>
            <a:br>
              <a:rPr lang="en-US" sz="55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endParaRPr lang="en-US" sz="55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3D5D23-ACFD-497D-B966-928A132A17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81664" y="5013487"/>
            <a:ext cx="1569719" cy="175736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1340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55EB70E-7497-E64A-BCBD-872D7D809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7884"/>
            <a:ext cx="11704320" cy="1325563"/>
          </a:xfrm>
        </p:spPr>
        <p:txBody>
          <a:bodyPr/>
          <a:lstStyle/>
          <a:p>
            <a:pPr algn="ctr"/>
            <a:r>
              <a:rPr lang="en-US" sz="3200" dirty="0"/>
              <a:t>Columbia-Pacific Northwest Region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116089A-B739-6743-AA80-ECA4609672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EEBDCA-3373-405E-B01C-4DA295883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9919" y="949104"/>
            <a:ext cx="8452162" cy="553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274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2EBD9-DAD6-48B0-A8B6-1B40323DB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97" y="128541"/>
            <a:ext cx="12097406" cy="1325563"/>
          </a:xfrm>
        </p:spPr>
        <p:txBody>
          <a:bodyPr/>
          <a:lstStyle/>
          <a:p>
            <a:r>
              <a:rPr lang="en-US" sz="3400" dirty="0"/>
              <a:t>Columbia-Pacific Northwest Regional Leadership Philosophy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A0F760-35A6-451A-9E4F-7E4BAB061B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Diagram, venn diagram&#10;&#10;Description automatically generated">
            <a:extLst>
              <a:ext uri="{FF2B5EF4-FFF2-40B4-BE49-F238E27FC236}">
                <a16:creationId xmlns:a16="http://schemas.microsoft.com/office/drawing/2014/main" id="{D2243A12-F94A-4444-B570-9C60707E8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952" y="1264484"/>
            <a:ext cx="9511862" cy="546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663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7A4D5E0-E026-4EA5-92E4-AD7FC9574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41" y="-492348"/>
            <a:ext cx="11772918" cy="1515047"/>
          </a:xfrm>
        </p:spPr>
        <p:txBody>
          <a:bodyPr/>
          <a:lstStyle/>
          <a:p>
            <a:r>
              <a:rPr lang="en-US" sz="4000" dirty="0"/>
              <a:t>Bipartisan Infrastructure Law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A7B6F9-A97D-4190-B3E0-E4EA0ACFC2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0781" y="711347"/>
            <a:ext cx="6597371" cy="570280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</a:pPr>
            <a:endParaRPr lang="en-US" sz="2400" dirty="0">
              <a:latin typeface="Segoe UI Semibold"/>
              <a:cs typeface="Segoe UI Semibold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Segoe UI Semibold"/>
                <a:cs typeface="Segoe UI Semibold"/>
              </a:rPr>
              <a:t>Bipartisan Infrastructure Law - $8.3B over Five Years</a:t>
            </a:r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Segoe UI Semibold"/>
                <a:cs typeface="Segoe UI Semibold"/>
              </a:rPr>
              <a:t>Reclamation-$604.6M allocated; $158.3M to stakeholders</a:t>
            </a:r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Segoe UI Semibold"/>
                <a:cs typeface="Segoe UI Semibold"/>
              </a:rPr>
              <a:t>CPN Region-17 Projects; $38.1M</a:t>
            </a:r>
          </a:p>
          <a:p>
            <a:pPr marL="1257300" lvl="2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Segoe UI Semibold"/>
                <a:cs typeface="Segoe UI Semibold"/>
              </a:rPr>
              <a:t>Washington – 5 Projects; $14.2M</a:t>
            </a:r>
          </a:p>
          <a:p>
            <a:pPr marL="1257300" lvl="2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Segoe UI Semibold"/>
                <a:cs typeface="Segoe UI Semibold"/>
              </a:rPr>
              <a:t>Keys Pumping Plant Authorization</a:t>
            </a:r>
          </a:p>
          <a:p>
            <a:pPr marL="1257300" lvl="2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Segoe UI Semibold"/>
              <a:cs typeface="Segoe UI Semibold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Segoe UI Semibold"/>
                <a:cs typeface="Segoe UI Semibold"/>
              </a:rPr>
              <a:t>Aging Infrastructure Account</a:t>
            </a:r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Segoe UI Semibold"/>
                <a:cs typeface="Segoe UI Semibold"/>
              </a:rPr>
              <a:t>FY 2023 - $649M</a:t>
            </a:r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Segoe UI Semibold"/>
                <a:cs typeface="Segoe UI Semibold"/>
              </a:rPr>
              <a:t>Applications Due – December 22</a:t>
            </a:r>
          </a:p>
          <a:p>
            <a:pPr marL="1257300" lvl="2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Segoe UI Semibold"/>
              <a:cs typeface="Segoe UI Semibold"/>
            </a:endParaRPr>
          </a:p>
          <a:p>
            <a:endParaRPr lang="en-US" sz="2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84C222-5AED-45A8-8A21-B1B017EF44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2" descr="Map of Reclamation regions displaying projects">
            <a:extLst>
              <a:ext uri="{FF2B5EF4-FFF2-40B4-BE49-F238E27FC236}">
                <a16:creationId xmlns:a16="http://schemas.microsoft.com/office/drawing/2014/main" id="{69956C05-08AF-47D5-990F-4BDA86012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706" y="0"/>
            <a:ext cx="5299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530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You are currently viewing The Inflation Reduction Act Includes Wide-Ranging Tax Provisions">
            <a:extLst>
              <a:ext uri="{FF2B5EF4-FFF2-40B4-BE49-F238E27FC236}">
                <a16:creationId xmlns:a16="http://schemas.microsoft.com/office/drawing/2014/main" id="{2E16E16E-264A-4C18-AC88-12227AC65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751" y="1797008"/>
            <a:ext cx="6718659" cy="350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7A4D5E0-E026-4EA5-92E4-AD7FC9574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41" y="-492348"/>
            <a:ext cx="11772918" cy="1515047"/>
          </a:xfrm>
        </p:spPr>
        <p:txBody>
          <a:bodyPr/>
          <a:lstStyle/>
          <a:p>
            <a:r>
              <a:rPr lang="en-US" sz="4000" dirty="0"/>
              <a:t>Inflation Reduction Act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A7B6F9-A97D-4190-B3E0-E4EA0ACFC2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504497"/>
            <a:ext cx="4624552" cy="608832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</a:pPr>
            <a:endParaRPr lang="en-US" sz="2400" dirty="0">
              <a:latin typeface="Segoe UI Semibold"/>
              <a:cs typeface="Segoe UI Semibold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800" dirty="0">
              <a:latin typeface="Segoe UI Semibold"/>
              <a:cs typeface="Segoe UI Semibold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Segoe UI Semibold"/>
                <a:cs typeface="Segoe UI Semibold"/>
              </a:rPr>
              <a:t>Key Department of Interior Provisions:</a:t>
            </a:r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Segoe UI Semibold" panose="020B0702040204020203" pitchFamily="34" charset="0"/>
                <a:ea typeface="Segoe UI Historic" panose="020B0502040204020203" pitchFamily="34" charset="0"/>
                <a:cs typeface="Segoe UI Semibold" panose="020B0702040204020203" pitchFamily="34" charset="0"/>
              </a:rPr>
              <a:t>$4 billion to address the worsening drought crisis in the West </a:t>
            </a:r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Segoe UI Semibold" panose="020B0702040204020203" pitchFamily="34" charset="0"/>
                <a:ea typeface="Segoe UI Historic" panose="020B0502040204020203" pitchFamily="34" charset="0"/>
                <a:cs typeface="Segoe UI Semibold" panose="020B0702040204020203" pitchFamily="34" charset="0"/>
              </a:rPr>
              <a:t>$650 million to increase staff and personnel across DOI bureaus</a:t>
            </a:r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Segoe UI Semibold" panose="020B0702040204020203" pitchFamily="34" charset="0"/>
                <a:ea typeface="Segoe UI Historic" panose="020B0502040204020203" pitchFamily="34" charset="0"/>
                <a:cs typeface="Segoe UI Semibold" panose="020B0702040204020203" pitchFamily="34" charset="0"/>
              </a:rPr>
              <a:t>$500 million for land resilience, conservation, and habitat restoration </a:t>
            </a:r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Segoe UI Semibold" panose="020B0702040204020203" pitchFamily="34" charset="0"/>
                <a:ea typeface="Segoe UI Historic" panose="020B0502040204020203" pitchFamily="34" charset="0"/>
                <a:cs typeface="Segoe UI Semibold" panose="020B0702040204020203" pitchFamily="34" charset="0"/>
              </a:rPr>
              <a:t>$411 million for investments in Tribal and Native Hawaiian communities</a:t>
            </a:r>
          </a:p>
          <a:p>
            <a:endParaRPr lang="en-US" sz="2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84C222-5AED-45A8-8A21-B1B017EF44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534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7A4D5E0-E026-4EA5-92E4-AD7FC9574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41" y="-492348"/>
            <a:ext cx="11772918" cy="1515047"/>
          </a:xfrm>
        </p:spPr>
        <p:txBody>
          <a:bodyPr/>
          <a:lstStyle/>
          <a:p>
            <a:r>
              <a:rPr lang="en-US" sz="4000" dirty="0"/>
              <a:t>WaterSMART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A7B6F9-A97D-4190-B3E0-E4EA0ACFC2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273268" y="1155199"/>
            <a:ext cx="7189076" cy="570280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Segoe UI Semibold"/>
                <a:cs typeface="Segoe UI Semibold"/>
              </a:rPr>
              <a:t>Reclamation-Since January 2021; $188.4M Funded; 327 Projects</a:t>
            </a:r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Segoe UI Semibold"/>
                <a:cs typeface="Segoe UI Semibold"/>
              </a:rPr>
              <a:t>Washington – 17 Projects: $9.3M, 2 Plans $200k</a:t>
            </a:r>
          </a:p>
          <a:p>
            <a:pPr marL="1257300" lvl="2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Segoe UI Semibold"/>
                <a:cs typeface="Segoe UI Semibold"/>
              </a:rPr>
              <a:t>Kennewick Irrigation District</a:t>
            </a:r>
          </a:p>
          <a:p>
            <a:pPr marL="1257300" lvl="2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Segoe UI Semibold"/>
                <a:cs typeface="Segoe UI Semibold"/>
              </a:rPr>
              <a:t>Quincy-Columbia Irrigation District</a:t>
            </a:r>
          </a:p>
          <a:p>
            <a:pPr marL="1257300" lvl="2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Segoe UI Semibold"/>
                <a:cs typeface="Segoe UI Semibold"/>
              </a:rPr>
              <a:t>Selah Moxee Irrigation District</a:t>
            </a:r>
          </a:p>
          <a:p>
            <a:pPr marL="1257300" lvl="2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Segoe UI Semibold"/>
                <a:cs typeface="Segoe UI Semibold"/>
              </a:rPr>
              <a:t>Columbia Irrigation District</a:t>
            </a:r>
          </a:p>
          <a:p>
            <a:pPr marL="1257300" lvl="2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Segoe UI Semibold"/>
                <a:cs typeface="Segoe UI Semibold"/>
              </a:rPr>
              <a:t>East Columbia Basin Irrigation District </a:t>
            </a:r>
          </a:p>
          <a:p>
            <a:pPr marL="1257300" lvl="2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Segoe UI Semibold"/>
                <a:cs typeface="Segoe UI Semibold"/>
              </a:rPr>
              <a:t>Kittitas Reclamation District</a:t>
            </a:r>
          </a:p>
          <a:p>
            <a:pPr marL="1257300" lvl="2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Segoe UI Semibold"/>
                <a:cs typeface="Segoe UI Semibold"/>
              </a:rPr>
              <a:t>Lake Chelan Reclamation District</a:t>
            </a:r>
          </a:p>
          <a:p>
            <a:pPr marL="1257300" lvl="2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Segoe UI Semibold"/>
                <a:cs typeface="Segoe UI Semibold"/>
              </a:rPr>
              <a:t>Cities of Cheney and Tacoma</a:t>
            </a:r>
          </a:p>
          <a:p>
            <a:pPr marL="1257300" lvl="2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Segoe UI Semibold"/>
                <a:cs typeface="Segoe UI Semibold"/>
              </a:rPr>
              <a:t>Chelan County Nat. Res. Dept.</a:t>
            </a:r>
          </a:p>
          <a:p>
            <a:pPr marL="1257300" lvl="2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Segoe UI Semibold"/>
                <a:cs typeface="Segoe UI Semibold"/>
              </a:rPr>
              <a:t>Confederated Tribes of the Yakama Nation</a:t>
            </a:r>
          </a:p>
          <a:p>
            <a:pPr marL="1257300" lvl="2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Segoe UI Semibold"/>
                <a:cs typeface="Segoe UI Semibold"/>
              </a:rPr>
              <a:t>Grant County Conservation District</a:t>
            </a:r>
          </a:p>
          <a:p>
            <a:pPr marL="1257300" lvl="2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Segoe UI Semibold"/>
                <a:cs typeface="Segoe UI Semibold"/>
              </a:rPr>
              <a:t>Lincoln County Conservation District </a:t>
            </a:r>
          </a:p>
          <a:p>
            <a:pPr marL="1257300" lvl="2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Segoe UI Semibold"/>
                <a:cs typeface="Segoe UI Semibold"/>
              </a:rPr>
              <a:t>TransAlta Centralia Generation, LLC</a:t>
            </a:r>
          </a:p>
          <a:p>
            <a:pPr marL="1257300" lvl="2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Segoe UI Semibold"/>
              <a:cs typeface="Segoe UI Semibold"/>
            </a:endParaRPr>
          </a:p>
          <a:p>
            <a:endParaRPr lang="en-US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B5EFEF-C80C-4A75-A83E-339E39F2C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303" y="2294852"/>
            <a:ext cx="6244295" cy="40461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CA3D8A1-19CB-4477-9267-75F6B53E26E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972800" y="5486400"/>
            <a:ext cx="915798" cy="110642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321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7A4D5E0-E026-4EA5-92E4-AD7FC9574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41" y="-492348"/>
            <a:ext cx="11772918" cy="1515047"/>
          </a:xfrm>
        </p:spPr>
        <p:txBody>
          <a:bodyPr/>
          <a:lstStyle/>
          <a:p>
            <a:r>
              <a:rPr lang="en-US" sz="4000" dirty="0"/>
              <a:t>WaterSMART Funding Opportunities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A7B6F9-A97D-4190-B3E0-E4EA0ACFC2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890023"/>
            <a:ext cx="6553948" cy="570280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</a:pPr>
            <a:endParaRPr lang="en-US" sz="2400" dirty="0">
              <a:latin typeface="Segoe UI Semibold"/>
              <a:cs typeface="Segoe UI Semibold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Segoe UI Semibold"/>
                <a:cs typeface="Segoe UI Semibold"/>
              </a:rPr>
              <a:t>Environmental Water Resources Program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Segoe UI Semibold"/>
                <a:cs typeface="Segoe UI Semibold"/>
              </a:rPr>
              <a:t>Water Conservation Field Services Program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Segoe UI Semibold"/>
                <a:cs typeface="Segoe UI Semibold"/>
              </a:rPr>
              <a:t>Water Marketing Strategy Grants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Segoe UI Semibold"/>
                <a:cs typeface="Segoe UI Semibold"/>
              </a:rPr>
              <a:t>Applied Science Grants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Segoe UI Semibold"/>
                <a:cs typeface="Segoe UI Semibold"/>
              </a:rPr>
              <a:t>Aquatic Ecosystems Restoration Projects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Segoe UI Semibold"/>
                <a:cs typeface="Segoe UI Semibold"/>
              </a:rPr>
              <a:t>Small-Scale Water Efficiency Projects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Segoe UI Semibold"/>
                <a:cs typeface="Segoe UI Semibold"/>
              </a:rPr>
              <a:t>Water and Energy Efficiency Grants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Segoe UI Semibold"/>
                <a:cs typeface="Segoe UI Semibold"/>
              </a:rPr>
              <a:t>Drought Resiliency Projects</a:t>
            </a:r>
          </a:p>
          <a:p>
            <a:pPr marL="1257300" lvl="2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Segoe UI Semibold"/>
              <a:cs typeface="Segoe UI Semibold"/>
            </a:endParaRPr>
          </a:p>
          <a:p>
            <a:pPr marL="1257300" lvl="2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Segoe UI Semibold"/>
              <a:cs typeface="Segoe UI Semibold"/>
            </a:endParaRPr>
          </a:p>
          <a:p>
            <a:endParaRPr lang="en-US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B6C2CC-EB2B-44C2-A73C-A5A3CFF58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5718" y="1383349"/>
            <a:ext cx="4500010" cy="4505387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C61B615-DDCA-4CB9-BF8F-2735B74682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972800" y="5486400"/>
            <a:ext cx="915798" cy="110642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912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lickable diagram of USBR reservoir storage in the Upper Snake River Basin">
            <a:extLst>
              <a:ext uri="{FF2B5EF4-FFF2-40B4-BE49-F238E27FC236}">
                <a16:creationId xmlns:a16="http://schemas.microsoft.com/office/drawing/2014/main" id="{0188A138-BC8D-475D-87E9-0BC719137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343" y="3549449"/>
            <a:ext cx="4230255" cy="317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7A4D5E0-E026-4EA5-92E4-AD7FC9574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72" y="19894"/>
            <a:ext cx="5358538" cy="1394133"/>
          </a:xfrm>
        </p:spPr>
        <p:txBody>
          <a:bodyPr/>
          <a:lstStyle/>
          <a:p>
            <a:r>
              <a:rPr lang="en-US" sz="4000" dirty="0">
                <a:latin typeface="Segoe UI Semibold"/>
                <a:cs typeface="Segoe UI Semibold"/>
              </a:rPr>
              <a:t>Highlights</a:t>
            </a:r>
            <a:endParaRPr lang="en-US" sz="40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A7B6F9-A97D-4190-B3E0-E4EA0ACFC2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972" y="1651144"/>
            <a:ext cx="5781798" cy="5148113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</a:pPr>
            <a:endParaRPr lang="en-US" sz="2400" dirty="0">
              <a:latin typeface="Segoe UI Semibold"/>
              <a:cs typeface="Segoe UI Semibold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Segoe UI Semibold"/>
                <a:cs typeface="Segoe UI Semibold"/>
              </a:rPr>
              <a:t>FY 2023 Budget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Segoe UI Semibold"/>
                <a:cs typeface="Segoe UI Semibold"/>
              </a:rPr>
              <a:t>Basin Conditions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Organizational Updates</a:t>
            </a:r>
          </a:p>
          <a:p>
            <a:endParaRPr lang="en-US" sz="2200" dirty="0"/>
          </a:p>
        </p:txBody>
      </p:sp>
      <p:pic>
        <p:nvPicPr>
          <p:cNvPr id="5122" name="Picture 2" descr="Fixing the federal budget requires changing how entitlement programs spend  | The Hill">
            <a:extLst>
              <a:ext uri="{FF2B5EF4-FFF2-40B4-BE49-F238E27FC236}">
                <a16:creationId xmlns:a16="http://schemas.microsoft.com/office/drawing/2014/main" id="{47ED9008-63FB-462C-9831-24F9FD50B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284" y="659206"/>
            <a:ext cx="3990059" cy="2234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Organization Chart Template | Free Editable Example | FigJam">
            <a:extLst>
              <a:ext uri="{FF2B5EF4-FFF2-40B4-BE49-F238E27FC236}">
                <a16:creationId xmlns:a16="http://schemas.microsoft.com/office/drawing/2014/main" id="{1D8DA064-AC03-4C83-A1DC-93110865B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688" y="3062818"/>
            <a:ext cx="3305996" cy="330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ap&#10;&#10;Description automatically generated">
            <a:extLst>
              <a:ext uri="{FF2B5EF4-FFF2-40B4-BE49-F238E27FC236}">
                <a16:creationId xmlns:a16="http://schemas.microsoft.com/office/drawing/2014/main" id="{D44478F9-A816-48F5-8379-1B401CE31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820" y="489186"/>
            <a:ext cx="4263594" cy="3305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5777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D53584-5A2B-4527-992D-B4556E707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7151" y="583890"/>
            <a:ext cx="2781447" cy="2129349"/>
          </a:xfrm>
          <a:prstGeom prst="rect">
            <a:avLst/>
          </a:prstGeom>
        </p:spPr>
      </p:pic>
      <p:pic>
        <p:nvPicPr>
          <p:cNvPr id="7170" name="Picture 2" descr="Potholes Supplemental Feed Route Project - ppt download">
            <a:extLst>
              <a:ext uri="{FF2B5EF4-FFF2-40B4-BE49-F238E27FC236}">
                <a16:creationId xmlns:a16="http://schemas.microsoft.com/office/drawing/2014/main" id="{72C62597-DBFB-4A85-A774-2E514DF1C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014" y="466637"/>
            <a:ext cx="4506865" cy="338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7A4D5E0-E026-4EA5-92E4-AD7FC9574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72" y="19895"/>
            <a:ext cx="5358538" cy="1188796"/>
          </a:xfrm>
        </p:spPr>
        <p:txBody>
          <a:bodyPr/>
          <a:lstStyle/>
          <a:p>
            <a:r>
              <a:rPr lang="en-US" sz="4000" dirty="0">
                <a:latin typeface="Segoe UI Semibold"/>
                <a:cs typeface="Segoe UI Semibold"/>
              </a:rPr>
              <a:t>Project Updates</a:t>
            </a:r>
            <a:endParaRPr lang="en-US" sz="40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A7B6F9-A97D-4190-B3E0-E4EA0ACFC2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30122" y="1736597"/>
            <a:ext cx="4255281" cy="542704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Potholes/Dieringer Dairy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Yakima Integrated Plan</a:t>
            </a:r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Cle Elum Fish Passage</a:t>
            </a:r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Cle Elum Pool Raise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Yakima O&amp;M Consultation</a:t>
            </a:r>
          </a:p>
          <a:p>
            <a:endParaRPr lang="en-US" sz="2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84C222-5AED-45A8-8A21-B1B017EF44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" name="Picture 6" descr="Project Update: Cle Elum Dam Fish Passage Summer 2022 - Garco Construction  - General Contractor for Commercial Construction">
            <a:extLst>
              <a:ext uri="{FF2B5EF4-FFF2-40B4-BE49-F238E27FC236}">
                <a16:creationId xmlns:a16="http://schemas.microsoft.com/office/drawing/2014/main" id="{9D0E4857-BD03-4DAA-96AD-371B34004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447" y="2713239"/>
            <a:ext cx="5282537" cy="396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A47733CD-9EB0-416B-9BAB-BD25B4EB8C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7628" y="4409438"/>
            <a:ext cx="3276875" cy="215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0464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x9 white" id="{5B01CB95-E967-0C4E-BB61-92E0A8DDC530}" vid="{E52EC274-00E1-074E-B9C7-D32580BC5D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98c5bcc-a52b-4282-a4f0-7a009cd3f3dd">
      <UserInfo>
        <DisplayName>Smith, Melissa L</DisplayName>
        <AccountId>105</AccountId>
        <AccountType/>
      </UserInfo>
      <UserInfo>
        <DisplayName>Wolf, Robert RW</DisplayName>
        <AccountId>71</AccountId>
        <AccountType/>
      </UserInfo>
      <UserInfo>
        <DisplayName>Hughes-Brown, Marie E</DisplayName>
        <AccountId>72</AccountId>
        <AccountType/>
      </UserInfo>
      <UserInfo>
        <DisplayName>Paventy, Christopher G</DisplayName>
        <AccountId>74</AccountId>
        <AccountType/>
      </UserInfo>
      <UserInfo>
        <DisplayName>Manning, Robert</DisplayName>
        <AccountId>13</AccountId>
        <AccountType/>
      </UserInfo>
      <UserInfo>
        <DisplayName>Yonts, Travis D</DisplayName>
        <AccountId>102</AccountId>
        <AccountType/>
      </UserInfo>
      <UserInfo>
        <DisplayName>Hutchins, Scott T</DisplayName>
        <AccountId>115</AccountId>
        <AccountType/>
      </UserInfo>
      <UserInfo>
        <DisplayName>Diroll, Caroline (Carrie)</DisplayName>
        <AccountId>114</AccountId>
        <AccountType/>
      </UserInfo>
      <UserInfo>
        <DisplayName>Maucieri, Mathew MM</DisplayName>
        <AccountId>106</AccountId>
        <AccountType/>
      </UserInfo>
      <UserInfo>
        <DisplayName>Beardsley, Christopher CB</DisplayName>
        <AccountId>111</AccountId>
        <AccountType/>
      </UserInfo>
      <UserInfo>
        <DisplayName>Brown, Carter L</DisplayName>
        <AccountId>121</AccountId>
        <AccountType/>
      </UserInfo>
      <UserInfo>
        <DisplayName>Soeth, Peter D</DisplayName>
        <AccountId>7</AccountId>
        <AccountType/>
      </UserInfo>
      <UserInfo>
        <DisplayName>Olah, Austin G</DisplayName>
        <AccountId>118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47AF5A1D19C5C40A0A2763EA8F17ABD" ma:contentTypeVersion="4" ma:contentTypeDescription="Create a new document." ma:contentTypeScope="" ma:versionID="8445f833a7fc2419d4b7c4a919d94075">
  <xsd:schema xmlns:xsd="http://www.w3.org/2001/XMLSchema" xmlns:xs="http://www.w3.org/2001/XMLSchema" xmlns:p="http://schemas.microsoft.com/office/2006/metadata/properties" xmlns:ns2="057e36a9-d322-49d3-b1bc-06c95dbce9cc" xmlns:ns3="598c5bcc-a52b-4282-a4f0-7a009cd3f3dd" targetNamespace="http://schemas.microsoft.com/office/2006/metadata/properties" ma:root="true" ma:fieldsID="42a3a118eb6359766957946cd2a2a7a1" ns2:_="" ns3:_="">
    <xsd:import namespace="057e36a9-d322-49d3-b1bc-06c95dbce9cc"/>
    <xsd:import namespace="598c5bcc-a52b-4282-a4f0-7a009cd3f3d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7e36a9-d322-49d3-b1bc-06c95dbce9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8c5bcc-a52b-4282-a4f0-7a009cd3f3d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07032C7-118F-4E45-908B-07C1016E74B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43D1EE7-A664-477A-93FC-919EE18DF8C8}">
  <ds:schemaRefs>
    <ds:schemaRef ds:uri="http://schemas.microsoft.com/office/2006/documentManagement/types"/>
    <ds:schemaRef ds:uri="http://schemas.microsoft.com/office/infopath/2007/PartnerControls"/>
    <ds:schemaRef ds:uri="598c5bcc-a52b-4282-a4f0-7a009cd3f3dd"/>
    <ds:schemaRef ds:uri="http://purl.org/dc/elements/1.1/"/>
    <ds:schemaRef ds:uri="http://schemas.microsoft.com/office/2006/metadata/properties"/>
    <ds:schemaRef ds:uri="http://purl.org/dc/terms/"/>
    <ds:schemaRef ds:uri="057e36a9-d322-49d3-b1bc-06c95dbce9cc"/>
    <ds:schemaRef ds:uri="http://www.w3.org/XML/1998/namespace"/>
    <ds:schemaRef ds:uri="http://purl.org/dc/dcmitype/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A37FEE40-FD5C-4010-A7CF-CB2DA14AED29}">
  <ds:schemaRefs>
    <ds:schemaRef ds:uri="057e36a9-d322-49d3-b1bc-06c95dbce9cc"/>
    <ds:schemaRef ds:uri="598c5bcc-a52b-4282-a4f0-7a009cd3f3d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787</TotalTime>
  <Words>314</Words>
  <Application>Microsoft Office PowerPoint</Application>
  <PresentationFormat>Widescreen</PresentationFormat>
  <Paragraphs>89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Segoe UI</vt:lpstr>
      <vt:lpstr>Segoe UI Semibold</vt:lpstr>
      <vt:lpstr>Office Theme</vt:lpstr>
      <vt:lpstr>Reclamation Update</vt:lpstr>
      <vt:lpstr>Columbia-Pacific Northwest Region</vt:lpstr>
      <vt:lpstr>Columbia-Pacific Northwest Regional Leadership Philosophy</vt:lpstr>
      <vt:lpstr>Bipartisan Infrastructure Law</vt:lpstr>
      <vt:lpstr>Inflation Reduction Act</vt:lpstr>
      <vt:lpstr>WaterSMART</vt:lpstr>
      <vt:lpstr>WaterSMART Funding Opportunities</vt:lpstr>
      <vt:lpstr>Highlights</vt:lpstr>
      <vt:lpstr>Project Updates</vt:lpstr>
      <vt:lpstr>Project Updates</vt:lpstr>
      <vt:lpstr>Regionwide Issues</vt:lpstr>
      <vt:lpstr>Thank you!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No more that two lines</dc:title>
  <dc:subject/>
  <dc:creator>Soeth, Peter D</dc:creator>
  <cp:keywords/>
  <dc:description/>
  <cp:lastModifiedBy>Carrington, Jennifer J</cp:lastModifiedBy>
  <cp:revision>35</cp:revision>
  <dcterms:created xsi:type="dcterms:W3CDTF">2016-11-04T19:21:58Z</dcterms:created>
  <dcterms:modified xsi:type="dcterms:W3CDTF">2022-12-01T13:59:35Z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0x010100D47AF5A1D19C5C40A0A2763EA8F17ABD</vt:lpwstr>
  </property>
</Properties>
</file>